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handoutMasterIdLst>
    <p:handoutMasterId r:id="rId29"/>
  </p:handoutMasterIdLst>
  <p:sldIdLst>
    <p:sldId id="256" r:id="rId2"/>
    <p:sldId id="257" r:id="rId3"/>
    <p:sldId id="258" r:id="rId4"/>
    <p:sldId id="259" r:id="rId5"/>
    <p:sldId id="260" r:id="rId6"/>
    <p:sldId id="263" r:id="rId7"/>
    <p:sldId id="264" r:id="rId8"/>
    <p:sldId id="265" r:id="rId9"/>
    <p:sldId id="277" r:id="rId10"/>
    <p:sldId id="281" r:id="rId11"/>
    <p:sldId id="266" r:id="rId12"/>
    <p:sldId id="267" r:id="rId13"/>
    <p:sldId id="278" r:id="rId14"/>
    <p:sldId id="268" r:id="rId15"/>
    <p:sldId id="279" r:id="rId16"/>
    <p:sldId id="269" r:id="rId17"/>
    <p:sldId id="282" r:id="rId18"/>
    <p:sldId id="280" r:id="rId19"/>
    <p:sldId id="272" r:id="rId20"/>
    <p:sldId id="273" r:id="rId21"/>
    <p:sldId id="274" r:id="rId22"/>
    <p:sldId id="275" r:id="rId23"/>
    <p:sldId id="270" r:id="rId24"/>
    <p:sldId id="271" r:id="rId25"/>
    <p:sldId id="276" r:id="rId26"/>
    <p:sldId id="283" r:id="rId2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4CEF3"/>
    <a:srgbClr val="292929"/>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353" autoAdjust="0"/>
  </p:normalViewPr>
  <p:slideViewPr>
    <p:cSldViewPr snapToGrid="0" snapToObjects="1">
      <p:cViewPr varScale="1">
        <p:scale>
          <a:sx n="34" d="100"/>
          <a:sy n="34" d="100"/>
        </p:scale>
        <p:origin x="-78" y="-714"/>
      </p:cViewPr>
      <p:guideLst>
        <p:guide orient="horz" pos="2592"/>
        <p:guide pos="4608"/>
      </p:guideLst>
    </p:cSldViewPr>
  </p:slideViewPr>
  <p:outlineViewPr>
    <p:cViewPr>
      <p:scale>
        <a:sx n="33" d="100"/>
        <a:sy n="33" d="100"/>
      </p:scale>
      <p:origin x="0" y="-954"/>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35" d="100"/>
          <a:sy n="35" d="100"/>
        </p:scale>
        <p:origin x="3156"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871FADDA-F24E-4F70-8CAB-C7E5F6E3A3B6}"/>
              </a:ext>
            </a:extLst>
          </p:cNvPr>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xmlns="" id="{F0667BA7-73BA-4125-8C95-1FFA185B4B42}"/>
              </a:ext>
            </a:extLst>
          </p:cNvPr>
          <p:cNvSpPr>
            <a:spLocks noGrp="1"/>
          </p:cNvSpPr>
          <p:nvPr>
            <p:ph type="dt" sz="quarter" idx="1"/>
          </p:nvPr>
        </p:nvSpPr>
        <p:spPr>
          <a:xfrm>
            <a:off x="4660900" y="0"/>
            <a:ext cx="3567113" cy="733425"/>
          </a:xfrm>
          <a:prstGeom prst="rect">
            <a:avLst/>
          </a:prstGeom>
        </p:spPr>
        <p:txBody>
          <a:bodyPr vert="horz" lIns="91440" tIns="45720" rIns="91440" bIns="45720" rtlCol="0"/>
          <a:lstStyle>
            <a:lvl1pPr algn="r">
              <a:defRPr sz="1200"/>
            </a:lvl1pPr>
          </a:lstStyle>
          <a:p>
            <a:fld id="{8F2A14F2-2976-4CA5-A179-B8A4FF068047}" type="datetimeFigureOut">
              <a:rPr lang="en-IN" smtClean="0"/>
              <a:t>09-07-2024</a:t>
            </a:fld>
            <a:endParaRPr lang="en-IN"/>
          </a:p>
        </p:txBody>
      </p:sp>
      <p:sp>
        <p:nvSpPr>
          <p:cNvPr id="4" name="Footer Placeholder 3">
            <a:extLst>
              <a:ext uri="{FF2B5EF4-FFF2-40B4-BE49-F238E27FC236}">
                <a16:creationId xmlns:a16="http://schemas.microsoft.com/office/drawing/2014/main" xmlns="" id="{C0295DDF-C26A-4BDB-8F05-F3113E3AE7D8}"/>
              </a:ext>
            </a:extLst>
          </p:cNvPr>
          <p:cNvSpPr>
            <a:spLocks noGrp="1"/>
          </p:cNvSpPr>
          <p:nvPr>
            <p:ph type="ftr" sz="quarter" idx="2"/>
          </p:nvPr>
        </p:nvSpPr>
        <p:spPr>
          <a:xfrm>
            <a:off x="0" y="13896975"/>
            <a:ext cx="3565525" cy="733425"/>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xmlns="" id="{F56D628C-4059-4B85-A1E5-F1BFD07C60AB}"/>
              </a:ext>
            </a:extLst>
          </p:cNvPr>
          <p:cNvSpPr>
            <a:spLocks noGrp="1"/>
          </p:cNvSpPr>
          <p:nvPr>
            <p:ph type="sldNum" sz="quarter" idx="3"/>
          </p:nvPr>
        </p:nvSpPr>
        <p:spPr>
          <a:xfrm>
            <a:off x="4660900" y="13896975"/>
            <a:ext cx="3567113" cy="733425"/>
          </a:xfrm>
          <a:prstGeom prst="rect">
            <a:avLst/>
          </a:prstGeom>
        </p:spPr>
        <p:txBody>
          <a:bodyPr vert="horz" lIns="91440" tIns="45720" rIns="91440" bIns="45720" rtlCol="0" anchor="b"/>
          <a:lstStyle>
            <a:lvl1pPr algn="r">
              <a:defRPr sz="1200"/>
            </a:lvl1pPr>
          </a:lstStyle>
          <a:p>
            <a:fld id="{1701A92D-696F-459C-AC67-008D40CEFF41}" type="slidenum">
              <a:rPr lang="en-IN" smtClean="0"/>
              <a:t>‹#›</a:t>
            </a:fld>
            <a:endParaRPr lang="en-IN"/>
          </a:p>
        </p:txBody>
      </p:sp>
    </p:spTree>
    <p:extLst>
      <p:ext uri="{BB962C8B-B14F-4D97-AF65-F5344CB8AC3E}">
        <p14:creationId xmlns:p14="http://schemas.microsoft.com/office/powerpoint/2010/main" val="316838518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9416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dirty="0"/>
          </a:p>
        </p:txBody>
      </p:sp>
    </p:spTree>
    <p:extLst>
      <p:ext uri="{BB962C8B-B14F-4D97-AF65-F5344CB8AC3E}">
        <p14:creationId xmlns:p14="http://schemas.microsoft.com/office/powerpoint/2010/main" val="758705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dirty="0"/>
          </a:p>
        </p:txBody>
      </p:sp>
    </p:spTree>
    <p:extLst>
      <p:ext uri="{BB962C8B-B14F-4D97-AF65-F5344CB8AC3E}">
        <p14:creationId xmlns:p14="http://schemas.microsoft.com/office/powerpoint/2010/main" val="294908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dirty="0"/>
          </a:p>
        </p:txBody>
      </p:sp>
    </p:spTree>
    <p:extLst>
      <p:ext uri="{BB962C8B-B14F-4D97-AF65-F5344CB8AC3E}">
        <p14:creationId xmlns:p14="http://schemas.microsoft.com/office/powerpoint/2010/main" val="1746833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dirty="0"/>
          </a:p>
        </p:txBody>
      </p:sp>
    </p:spTree>
    <p:extLst>
      <p:ext uri="{BB962C8B-B14F-4D97-AF65-F5344CB8AC3E}">
        <p14:creationId xmlns:p14="http://schemas.microsoft.com/office/powerpoint/2010/main" val="40149269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dirty="0"/>
          </a:p>
        </p:txBody>
      </p:sp>
    </p:spTree>
    <p:extLst>
      <p:ext uri="{BB962C8B-B14F-4D97-AF65-F5344CB8AC3E}">
        <p14:creationId xmlns:p14="http://schemas.microsoft.com/office/powerpoint/2010/main" val="7204795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dirty="0"/>
          </a:p>
        </p:txBody>
      </p:sp>
    </p:spTree>
    <p:extLst>
      <p:ext uri="{BB962C8B-B14F-4D97-AF65-F5344CB8AC3E}">
        <p14:creationId xmlns:p14="http://schemas.microsoft.com/office/powerpoint/2010/main" val="3330537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4185758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homedesigner8.blogspot.com/2015/03/nice-house-plans.html" TargetMode="Externa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p:cNvPicPr>
            <a:picLocks noChangeAspect="1"/>
          </p:cNvPicPr>
          <p:nvPr/>
        </p:nvPicPr>
        <p:blipFill rotWithShape="1">
          <a:blip r:embed="rId4">
            <a:extLst>
              <a:ext uri="{837473B0-CC2E-450A-ABE3-18F120FF3D39}">
                <a1611:picAttrSrcUrl xmlns:a1611="http://schemas.microsoft.com/office/drawing/2016/11/main" xmlns="" r:id="rId5"/>
              </a:ext>
            </a:extLst>
          </a:blip>
          <a:srcRect l="9428" t="4546" r="2480"/>
          <a:stretch/>
        </p:blipFill>
        <p:spPr>
          <a:xfrm>
            <a:off x="7603434" y="1762298"/>
            <a:ext cx="7320264" cy="7148946"/>
          </a:xfrm>
          <a:prstGeom prst="rect">
            <a:avLst/>
          </a:prstGeom>
        </p:spPr>
      </p:pic>
      <p:sp>
        <p:nvSpPr>
          <p:cNvPr id="5" name="Text 1"/>
          <p:cNvSpPr/>
          <p:nvPr/>
        </p:nvSpPr>
        <p:spPr>
          <a:xfrm>
            <a:off x="833199" y="2120265"/>
            <a:ext cx="7477601" cy="2017157"/>
          </a:xfrm>
          <a:prstGeom prst="rect">
            <a:avLst/>
          </a:prstGeom>
          <a:noFill/>
          <a:ln/>
        </p:spPr>
        <p:txBody>
          <a:bodyPr wrap="square" rtlCol="0" anchor="t"/>
          <a:lstStyle/>
          <a:p>
            <a:pPr marL="0" indent="0">
              <a:lnSpc>
                <a:spcPts val="7942"/>
              </a:lnSpc>
              <a:buNone/>
            </a:pPr>
            <a:r>
              <a:rPr lang="en-US" sz="6354" b="1" dirty="0">
                <a:solidFill>
                  <a:srgbClr val="396AF1"/>
                </a:solidFill>
                <a:latin typeface="Barlow" pitchFamily="34" charset="0"/>
                <a:ea typeface="Barlow" pitchFamily="34" charset="-122"/>
                <a:cs typeface="Barlow" pitchFamily="34" charset="-120"/>
              </a:rPr>
              <a:t>Bangalore Home Prices Project</a:t>
            </a:r>
            <a:endParaRPr lang="en-US" sz="6354" dirty="0"/>
          </a:p>
        </p:txBody>
      </p:sp>
      <p:sp>
        <p:nvSpPr>
          <p:cNvPr id="6" name="Text 2"/>
          <p:cNvSpPr/>
          <p:nvPr/>
        </p:nvSpPr>
        <p:spPr>
          <a:xfrm>
            <a:off x="833199" y="4470678"/>
            <a:ext cx="6770235" cy="1638538"/>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Explore the factors influencing home prices in the vibrant city of Bangalore, India. Gain insights into the real estate market and uncover trends that can inform investment decisions.</a:t>
            </a:r>
            <a:endParaRPr lang="en-US" sz="1750" dirty="0"/>
          </a:p>
        </p:txBody>
      </p:sp>
      <p:sp>
        <p:nvSpPr>
          <p:cNvPr id="9" name="Text 4"/>
          <p:cNvSpPr/>
          <p:nvPr/>
        </p:nvSpPr>
        <p:spPr>
          <a:xfrm>
            <a:off x="1299686" y="5720358"/>
            <a:ext cx="1707594" cy="388858"/>
          </a:xfrm>
          <a:prstGeom prst="rect">
            <a:avLst/>
          </a:prstGeom>
          <a:noFill/>
          <a:ln/>
        </p:spPr>
        <p:txBody>
          <a:bodyPr wrap="none" rtlCol="0" anchor="t"/>
          <a:lstStyle/>
          <a:p>
            <a:pPr marL="0" indent="0" algn="l">
              <a:lnSpc>
                <a:spcPts val="3062"/>
              </a:lnSpc>
              <a:buNone/>
            </a:pPr>
            <a:endParaRPr lang="en-US" sz="2187" dirty="0"/>
          </a:p>
        </p:txBody>
      </p:sp>
      <p:pic>
        <p:nvPicPr>
          <p:cNvPr id="10" name="Image 1">
            <a:extLst>
              <a:ext uri="{FF2B5EF4-FFF2-40B4-BE49-F238E27FC236}">
                <a16:creationId xmlns:a16="http://schemas.microsoft.com/office/drawing/2014/main" xmlns="" id="{C60EC4FD-C0AF-4A91-BA38-374CAB20052B}"/>
              </a:ext>
            </a:extLst>
          </p:cNvPr>
          <p:cNvPicPr>
            <a:picLocks noChangeAspect="1"/>
          </p:cNvPicPr>
          <p:nvPr/>
        </p:nvPicPr>
        <p:blipFill rotWithShape="1">
          <a:blip r:embed="rId4">
            <a:extLst>
              <a:ext uri="{837473B0-CC2E-450A-ABE3-18F120FF3D39}">
                <a1611:picAttrSrcUrl xmlns:a1611="http://schemas.microsoft.com/office/drawing/2016/11/main" xmlns="" r:id="rId5"/>
              </a:ext>
            </a:extLst>
          </a:blip>
          <a:srcRect l="9428" t="4545" r="2480" b="75894"/>
          <a:stretch/>
        </p:blipFill>
        <p:spPr>
          <a:xfrm rot="10800000" flipH="1">
            <a:off x="7603433" y="-120"/>
            <a:ext cx="7320264" cy="1797622"/>
          </a:xfrm>
          <a:prstGeom prst="rect">
            <a:avLst/>
          </a:prstGeom>
        </p:spPr>
      </p:pic>
      <p:cxnSp>
        <p:nvCxnSpPr>
          <p:cNvPr id="11" name="Straight Connector 10">
            <a:extLst>
              <a:ext uri="{FF2B5EF4-FFF2-40B4-BE49-F238E27FC236}">
                <a16:creationId xmlns:a16="http://schemas.microsoft.com/office/drawing/2014/main" xmlns="" id="{99A8E0B3-2C47-451E-9729-D445ECD1100F}"/>
              </a:ext>
            </a:extLst>
          </p:cNvPr>
          <p:cNvCxnSpPr/>
          <p:nvPr/>
        </p:nvCxnSpPr>
        <p:spPr>
          <a:xfrm>
            <a:off x="7603434" y="0"/>
            <a:ext cx="0" cy="8229600"/>
          </a:xfrm>
          <a:prstGeom prst="line">
            <a:avLst/>
          </a:prstGeom>
          <a:ln w="762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xmlns="" id="{647F8E22-D470-485E-AA3E-1237323DD2D1}"/>
              </a:ext>
            </a:extLst>
          </p:cNvPr>
          <p:cNvSpPr/>
          <p:nvPr/>
        </p:nvSpPr>
        <p:spPr>
          <a:xfrm>
            <a:off x="7489133" y="-1971914"/>
            <a:ext cx="9713611" cy="3591163"/>
          </a:xfrm>
          <a:prstGeom prst="rect">
            <a:avLst/>
          </a:prstGeom>
          <a:solidFill>
            <a:srgbClr val="B4CEF3"/>
          </a:solidFill>
          <a:ln>
            <a:noFill/>
          </a:ln>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0"/>
          <p:cNvSpPr/>
          <p:nvPr/>
        </p:nvSpPr>
        <p:spPr>
          <a:xfrm>
            <a:off x="0" y="0"/>
            <a:ext cx="14630400" cy="8229600"/>
          </a:xfrm>
          <a:prstGeom prst="rect">
            <a:avLst/>
          </a:prstGeom>
          <a:solidFill>
            <a:srgbClr val="EEEFF5"/>
          </a:solidFill>
          <a:ln/>
        </p:spPr>
        <p:txBody>
          <a:bodyPr/>
          <a:lstStyle/>
          <a:p>
            <a:endParaRPr lang="en-IN" dirty="0"/>
          </a:p>
        </p:txBody>
      </p:sp>
      <p:sp>
        <p:nvSpPr>
          <p:cNvPr id="4" name="Text 1"/>
          <p:cNvSpPr/>
          <p:nvPr/>
        </p:nvSpPr>
        <p:spPr>
          <a:xfrm>
            <a:off x="2363437" y="11676"/>
            <a:ext cx="10536183"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rPr>
              <a:t>When</a:t>
            </a:r>
            <a:r>
              <a:rPr lang="en-US" sz="4604" dirty="0"/>
              <a:t> </a:t>
            </a:r>
            <a:r>
              <a:rPr lang="en-US" sz="4604" b="1" dirty="0">
                <a:solidFill>
                  <a:srgbClr val="396AF1"/>
                </a:solidFill>
                <a:latin typeface="Barlow" pitchFamily="34" charset="0"/>
              </a:rPr>
              <a:t>Clicked On Estimate Price Button</a:t>
            </a:r>
          </a:p>
        </p:txBody>
      </p:sp>
      <p:pic>
        <p:nvPicPr>
          <p:cNvPr id="7" name="Picture 6">
            <a:extLst>
              <a:ext uri="{FF2B5EF4-FFF2-40B4-BE49-F238E27FC236}">
                <a16:creationId xmlns:a16="http://schemas.microsoft.com/office/drawing/2014/main" xmlns="" id="{30D43152-C301-4C44-A720-516BF6D738C3}"/>
              </a:ext>
            </a:extLst>
          </p:cNvPr>
          <p:cNvPicPr>
            <a:picLocks noChangeAspect="1"/>
          </p:cNvPicPr>
          <p:nvPr/>
        </p:nvPicPr>
        <p:blipFill rotWithShape="1">
          <a:blip r:embed="rId3"/>
          <a:srcRect l="10055" t="1864" r="8967" b="2188"/>
          <a:stretch/>
        </p:blipFill>
        <p:spPr>
          <a:xfrm>
            <a:off x="2151116" y="942669"/>
            <a:ext cx="10536184" cy="7018835"/>
          </a:xfrm>
          <a:prstGeom prst="roundRect">
            <a:avLst>
              <a:gd name="adj" fmla="val 8594"/>
            </a:avLst>
          </a:prstGeom>
          <a:solidFill>
            <a:srgbClr val="FFFFFF">
              <a:shade val="85000"/>
            </a:srgbClr>
          </a:solidFill>
          <a:ln w="76200">
            <a:solidFill>
              <a:schemeClr val="bg1"/>
            </a:solidFill>
          </a:ln>
          <a:effectLst>
            <a:outerShdw blurRad="165100" sx="102000" sy="102000" algn="ctr" rotWithShape="0">
              <a:schemeClr val="tx1">
                <a:alpha val="8000"/>
              </a:schemeClr>
            </a:outerShdw>
          </a:effectLst>
        </p:spPr>
      </p:pic>
      <p:sp>
        <p:nvSpPr>
          <p:cNvPr id="6" name="Oval 5">
            <a:extLst>
              <a:ext uri="{FF2B5EF4-FFF2-40B4-BE49-F238E27FC236}">
                <a16:creationId xmlns:a16="http://schemas.microsoft.com/office/drawing/2014/main" xmlns="" id="{15786449-B1B0-4230-821D-68198F89C226}"/>
              </a:ext>
            </a:extLst>
          </p:cNvPr>
          <p:cNvSpPr/>
          <p:nvPr/>
        </p:nvSpPr>
        <p:spPr>
          <a:xfrm>
            <a:off x="8393004" y="7483997"/>
            <a:ext cx="384076" cy="392258"/>
          </a:xfrm>
          <a:prstGeom prst="ellipse">
            <a:avLst/>
          </a:prstGeom>
          <a:solidFill>
            <a:srgbClr val="FFFF00">
              <a:alpha val="4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Oval 7">
            <a:extLst>
              <a:ext uri="{FF2B5EF4-FFF2-40B4-BE49-F238E27FC236}">
                <a16:creationId xmlns:a16="http://schemas.microsoft.com/office/drawing/2014/main" xmlns="" id="{AC8721E9-0C41-43ED-A13E-CB0F26410FAA}"/>
              </a:ext>
            </a:extLst>
          </p:cNvPr>
          <p:cNvSpPr/>
          <p:nvPr/>
        </p:nvSpPr>
        <p:spPr>
          <a:xfrm>
            <a:off x="8299677" y="7398151"/>
            <a:ext cx="575041" cy="563353"/>
          </a:xfrm>
          <a:prstGeom prst="ellipse">
            <a:avLst/>
          </a:prstGeom>
          <a:solidFill>
            <a:srgbClr val="FFFF00">
              <a:alpha val="4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Oval 8">
            <a:extLst>
              <a:ext uri="{FF2B5EF4-FFF2-40B4-BE49-F238E27FC236}">
                <a16:creationId xmlns:a16="http://schemas.microsoft.com/office/drawing/2014/main" xmlns="" id="{F7A7ADC0-2F1A-4878-A405-51F5D0965801}"/>
              </a:ext>
            </a:extLst>
          </p:cNvPr>
          <p:cNvSpPr/>
          <p:nvPr/>
        </p:nvSpPr>
        <p:spPr>
          <a:xfrm>
            <a:off x="8189031" y="7295233"/>
            <a:ext cx="802482" cy="780438"/>
          </a:xfrm>
          <a:prstGeom prst="ellipse">
            <a:avLst/>
          </a:prstGeom>
          <a:solidFill>
            <a:srgbClr val="FFFF00">
              <a:alpha val="4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Arrow: Left 4">
            <a:extLst>
              <a:ext uri="{FF2B5EF4-FFF2-40B4-BE49-F238E27FC236}">
                <a16:creationId xmlns:a16="http://schemas.microsoft.com/office/drawing/2014/main" xmlns="" id="{4B41598C-D4BC-4BB1-91D0-F4A9575BA0F0}"/>
              </a:ext>
            </a:extLst>
          </p:cNvPr>
          <p:cNvSpPr/>
          <p:nvPr/>
        </p:nvSpPr>
        <p:spPr>
          <a:xfrm rot="3482049">
            <a:off x="8359543" y="7710949"/>
            <a:ext cx="669601" cy="291148"/>
          </a:xfrm>
          <a:custGeom>
            <a:avLst/>
            <a:gdLst>
              <a:gd name="connsiteX0" fmla="*/ 0 w 1235796"/>
              <a:gd name="connsiteY0" fmla="*/ 404268 h 808535"/>
              <a:gd name="connsiteX1" fmla="*/ 511374 w 1235796"/>
              <a:gd name="connsiteY1" fmla="*/ 0 h 808535"/>
              <a:gd name="connsiteX2" fmla="*/ 511374 w 1235796"/>
              <a:gd name="connsiteY2" fmla="*/ 247290 h 808535"/>
              <a:gd name="connsiteX3" fmla="*/ 1235796 w 1235796"/>
              <a:gd name="connsiteY3" fmla="*/ 247290 h 808535"/>
              <a:gd name="connsiteX4" fmla="*/ 1235796 w 1235796"/>
              <a:gd name="connsiteY4" fmla="*/ 561245 h 808535"/>
              <a:gd name="connsiteX5" fmla="*/ 511374 w 1235796"/>
              <a:gd name="connsiteY5" fmla="*/ 561245 h 808535"/>
              <a:gd name="connsiteX6" fmla="*/ 511374 w 1235796"/>
              <a:gd name="connsiteY6" fmla="*/ 808535 h 808535"/>
              <a:gd name="connsiteX7" fmla="*/ 0 w 1235796"/>
              <a:gd name="connsiteY7" fmla="*/ 404268 h 808535"/>
              <a:gd name="connsiteX0" fmla="*/ 0 w 1235796"/>
              <a:gd name="connsiteY0" fmla="*/ 404268 h 808535"/>
              <a:gd name="connsiteX1" fmla="*/ 511374 w 1235796"/>
              <a:gd name="connsiteY1" fmla="*/ 0 h 808535"/>
              <a:gd name="connsiteX2" fmla="*/ 511374 w 1235796"/>
              <a:gd name="connsiteY2" fmla="*/ 247290 h 808535"/>
              <a:gd name="connsiteX3" fmla="*/ 1235796 w 1235796"/>
              <a:gd name="connsiteY3" fmla="*/ 247290 h 808535"/>
              <a:gd name="connsiteX4" fmla="*/ 1232414 w 1235796"/>
              <a:gd name="connsiteY4" fmla="*/ 536679 h 808535"/>
              <a:gd name="connsiteX5" fmla="*/ 511374 w 1235796"/>
              <a:gd name="connsiteY5" fmla="*/ 561245 h 808535"/>
              <a:gd name="connsiteX6" fmla="*/ 511374 w 1235796"/>
              <a:gd name="connsiteY6" fmla="*/ 808535 h 808535"/>
              <a:gd name="connsiteX7" fmla="*/ 0 w 1235796"/>
              <a:gd name="connsiteY7" fmla="*/ 404268 h 808535"/>
              <a:gd name="connsiteX0" fmla="*/ 0 w 1234480"/>
              <a:gd name="connsiteY0" fmla="*/ 404268 h 808535"/>
              <a:gd name="connsiteX1" fmla="*/ 511374 w 1234480"/>
              <a:gd name="connsiteY1" fmla="*/ 0 h 808535"/>
              <a:gd name="connsiteX2" fmla="*/ 511374 w 1234480"/>
              <a:gd name="connsiteY2" fmla="*/ 247290 h 808535"/>
              <a:gd name="connsiteX3" fmla="*/ 1234480 w 1234480"/>
              <a:gd name="connsiteY3" fmla="*/ 291380 h 808535"/>
              <a:gd name="connsiteX4" fmla="*/ 1232414 w 1234480"/>
              <a:gd name="connsiteY4" fmla="*/ 536679 h 808535"/>
              <a:gd name="connsiteX5" fmla="*/ 511374 w 1234480"/>
              <a:gd name="connsiteY5" fmla="*/ 561245 h 808535"/>
              <a:gd name="connsiteX6" fmla="*/ 511374 w 1234480"/>
              <a:gd name="connsiteY6" fmla="*/ 808535 h 808535"/>
              <a:gd name="connsiteX7" fmla="*/ 0 w 1234480"/>
              <a:gd name="connsiteY7" fmla="*/ 404268 h 808535"/>
              <a:gd name="connsiteX0" fmla="*/ 0 w 1270051"/>
              <a:gd name="connsiteY0" fmla="*/ 404268 h 808535"/>
              <a:gd name="connsiteX1" fmla="*/ 511374 w 1270051"/>
              <a:gd name="connsiteY1" fmla="*/ 0 h 808535"/>
              <a:gd name="connsiteX2" fmla="*/ 511374 w 1270051"/>
              <a:gd name="connsiteY2" fmla="*/ 247290 h 808535"/>
              <a:gd name="connsiteX3" fmla="*/ 1234480 w 1270051"/>
              <a:gd name="connsiteY3" fmla="*/ 291380 h 808535"/>
              <a:gd name="connsiteX4" fmla="*/ 1232414 w 1270051"/>
              <a:gd name="connsiteY4" fmla="*/ 536679 h 808535"/>
              <a:gd name="connsiteX5" fmla="*/ 511374 w 1270051"/>
              <a:gd name="connsiteY5" fmla="*/ 561245 h 808535"/>
              <a:gd name="connsiteX6" fmla="*/ 511374 w 1270051"/>
              <a:gd name="connsiteY6" fmla="*/ 808535 h 808535"/>
              <a:gd name="connsiteX7" fmla="*/ 0 w 1270051"/>
              <a:gd name="connsiteY7" fmla="*/ 404268 h 808535"/>
              <a:gd name="connsiteX0" fmla="*/ 0 w 1294169"/>
              <a:gd name="connsiteY0" fmla="*/ 404268 h 808535"/>
              <a:gd name="connsiteX1" fmla="*/ 511374 w 1294169"/>
              <a:gd name="connsiteY1" fmla="*/ 0 h 808535"/>
              <a:gd name="connsiteX2" fmla="*/ 511374 w 1294169"/>
              <a:gd name="connsiteY2" fmla="*/ 247290 h 808535"/>
              <a:gd name="connsiteX3" fmla="*/ 1234480 w 1294169"/>
              <a:gd name="connsiteY3" fmla="*/ 291380 h 808535"/>
              <a:gd name="connsiteX4" fmla="*/ 1289950 w 1294169"/>
              <a:gd name="connsiteY4" fmla="*/ 516447 h 808535"/>
              <a:gd name="connsiteX5" fmla="*/ 511374 w 1294169"/>
              <a:gd name="connsiteY5" fmla="*/ 561245 h 808535"/>
              <a:gd name="connsiteX6" fmla="*/ 511374 w 1294169"/>
              <a:gd name="connsiteY6" fmla="*/ 808535 h 808535"/>
              <a:gd name="connsiteX7" fmla="*/ 0 w 1294169"/>
              <a:gd name="connsiteY7" fmla="*/ 404268 h 808535"/>
              <a:gd name="connsiteX0" fmla="*/ 0 w 1361462"/>
              <a:gd name="connsiteY0" fmla="*/ 404268 h 808535"/>
              <a:gd name="connsiteX1" fmla="*/ 511374 w 1361462"/>
              <a:gd name="connsiteY1" fmla="*/ 0 h 808535"/>
              <a:gd name="connsiteX2" fmla="*/ 511374 w 1361462"/>
              <a:gd name="connsiteY2" fmla="*/ 247290 h 808535"/>
              <a:gd name="connsiteX3" fmla="*/ 1234480 w 1361462"/>
              <a:gd name="connsiteY3" fmla="*/ 291380 h 808535"/>
              <a:gd name="connsiteX4" fmla="*/ 1289950 w 1361462"/>
              <a:gd name="connsiteY4" fmla="*/ 516447 h 808535"/>
              <a:gd name="connsiteX5" fmla="*/ 511374 w 1361462"/>
              <a:gd name="connsiteY5" fmla="*/ 561245 h 808535"/>
              <a:gd name="connsiteX6" fmla="*/ 511374 w 1361462"/>
              <a:gd name="connsiteY6" fmla="*/ 808535 h 808535"/>
              <a:gd name="connsiteX7" fmla="*/ 0 w 1361462"/>
              <a:gd name="connsiteY7" fmla="*/ 404268 h 808535"/>
              <a:gd name="connsiteX0" fmla="*/ 0 w 1402591"/>
              <a:gd name="connsiteY0" fmla="*/ 404268 h 808535"/>
              <a:gd name="connsiteX1" fmla="*/ 511374 w 1402591"/>
              <a:gd name="connsiteY1" fmla="*/ 0 h 808535"/>
              <a:gd name="connsiteX2" fmla="*/ 511374 w 1402591"/>
              <a:gd name="connsiteY2" fmla="*/ 247290 h 808535"/>
              <a:gd name="connsiteX3" fmla="*/ 1339487 w 1402591"/>
              <a:gd name="connsiteY3" fmla="*/ 297029 h 808535"/>
              <a:gd name="connsiteX4" fmla="*/ 1289950 w 1402591"/>
              <a:gd name="connsiteY4" fmla="*/ 516447 h 808535"/>
              <a:gd name="connsiteX5" fmla="*/ 511374 w 1402591"/>
              <a:gd name="connsiteY5" fmla="*/ 561245 h 808535"/>
              <a:gd name="connsiteX6" fmla="*/ 511374 w 1402591"/>
              <a:gd name="connsiteY6" fmla="*/ 808535 h 808535"/>
              <a:gd name="connsiteX7" fmla="*/ 0 w 1402591"/>
              <a:gd name="connsiteY7" fmla="*/ 404268 h 808535"/>
              <a:gd name="connsiteX0" fmla="*/ 0 w 1375398"/>
              <a:gd name="connsiteY0" fmla="*/ 404268 h 808535"/>
              <a:gd name="connsiteX1" fmla="*/ 511374 w 1375398"/>
              <a:gd name="connsiteY1" fmla="*/ 0 h 808535"/>
              <a:gd name="connsiteX2" fmla="*/ 511374 w 1375398"/>
              <a:gd name="connsiteY2" fmla="*/ 247290 h 808535"/>
              <a:gd name="connsiteX3" fmla="*/ 1339487 w 1375398"/>
              <a:gd name="connsiteY3" fmla="*/ 297029 h 808535"/>
              <a:gd name="connsiteX4" fmla="*/ 1289950 w 1375398"/>
              <a:gd name="connsiteY4" fmla="*/ 516447 h 808535"/>
              <a:gd name="connsiteX5" fmla="*/ 511374 w 1375398"/>
              <a:gd name="connsiteY5" fmla="*/ 561245 h 808535"/>
              <a:gd name="connsiteX6" fmla="*/ 511374 w 1375398"/>
              <a:gd name="connsiteY6" fmla="*/ 808535 h 808535"/>
              <a:gd name="connsiteX7" fmla="*/ 0 w 1375398"/>
              <a:gd name="connsiteY7" fmla="*/ 404268 h 808535"/>
              <a:gd name="connsiteX0" fmla="*/ 0 w 1354358"/>
              <a:gd name="connsiteY0" fmla="*/ 404268 h 808535"/>
              <a:gd name="connsiteX1" fmla="*/ 511374 w 1354358"/>
              <a:gd name="connsiteY1" fmla="*/ 0 h 808535"/>
              <a:gd name="connsiteX2" fmla="*/ 511374 w 1354358"/>
              <a:gd name="connsiteY2" fmla="*/ 247290 h 808535"/>
              <a:gd name="connsiteX3" fmla="*/ 1339487 w 1354358"/>
              <a:gd name="connsiteY3" fmla="*/ 297029 h 808535"/>
              <a:gd name="connsiteX4" fmla="*/ 1289950 w 1354358"/>
              <a:gd name="connsiteY4" fmla="*/ 516447 h 808535"/>
              <a:gd name="connsiteX5" fmla="*/ 511374 w 1354358"/>
              <a:gd name="connsiteY5" fmla="*/ 561245 h 808535"/>
              <a:gd name="connsiteX6" fmla="*/ 511374 w 1354358"/>
              <a:gd name="connsiteY6" fmla="*/ 808535 h 808535"/>
              <a:gd name="connsiteX7" fmla="*/ 0 w 1354358"/>
              <a:gd name="connsiteY7" fmla="*/ 404268 h 808535"/>
              <a:gd name="connsiteX0" fmla="*/ 0 w 1366711"/>
              <a:gd name="connsiteY0" fmla="*/ 404268 h 808535"/>
              <a:gd name="connsiteX1" fmla="*/ 511374 w 1366711"/>
              <a:gd name="connsiteY1" fmla="*/ 0 h 808535"/>
              <a:gd name="connsiteX2" fmla="*/ 511374 w 1366711"/>
              <a:gd name="connsiteY2" fmla="*/ 247290 h 808535"/>
              <a:gd name="connsiteX3" fmla="*/ 1339487 w 1366711"/>
              <a:gd name="connsiteY3" fmla="*/ 297029 h 808535"/>
              <a:gd name="connsiteX4" fmla="*/ 1289950 w 1366711"/>
              <a:gd name="connsiteY4" fmla="*/ 516447 h 808535"/>
              <a:gd name="connsiteX5" fmla="*/ 511374 w 1366711"/>
              <a:gd name="connsiteY5" fmla="*/ 561245 h 808535"/>
              <a:gd name="connsiteX6" fmla="*/ 511374 w 1366711"/>
              <a:gd name="connsiteY6" fmla="*/ 808535 h 808535"/>
              <a:gd name="connsiteX7" fmla="*/ 0 w 1366711"/>
              <a:gd name="connsiteY7" fmla="*/ 404268 h 808535"/>
              <a:gd name="connsiteX0" fmla="*/ 0 w 1356841"/>
              <a:gd name="connsiteY0" fmla="*/ 404268 h 808535"/>
              <a:gd name="connsiteX1" fmla="*/ 511374 w 1356841"/>
              <a:gd name="connsiteY1" fmla="*/ 0 h 808535"/>
              <a:gd name="connsiteX2" fmla="*/ 511374 w 1356841"/>
              <a:gd name="connsiteY2" fmla="*/ 247290 h 808535"/>
              <a:gd name="connsiteX3" fmla="*/ 1339487 w 1356841"/>
              <a:gd name="connsiteY3" fmla="*/ 297029 h 808535"/>
              <a:gd name="connsiteX4" fmla="*/ 1289950 w 1356841"/>
              <a:gd name="connsiteY4" fmla="*/ 516447 h 808535"/>
              <a:gd name="connsiteX5" fmla="*/ 511374 w 1356841"/>
              <a:gd name="connsiteY5" fmla="*/ 561245 h 808535"/>
              <a:gd name="connsiteX6" fmla="*/ 511374 w 1356841"/>
              <a:gd name="connsiteY6" fmla="*/ 808535 h 808535"/>
              <a:gd name="connsiteX7" fmla="*/ 0 w 1356841"/>
              <a:gd name="connsiteY7" fmla="*/ 404268 h 808535"/>
              <a:gd name="connsiteX0" fmla="*/ 0 w 1368799"/>
              <a:gd name="connsiteY0" fmla="*/ 404268 h 808535"/>
              <a:gd name="connsiteX1" fmla="*/ 511374 w 1368799"/>
              <a:gd name="connsiteY1" fmla="*/ 0 h 808535"/>
              <a:gd name="connsiteX2" fmla="*/ 511374 w 1368799"/>
              <a:gd name="connsiteY2" fmla="*/ 247290 h 808535"/>
              <a:gd name="connsiteX3" fmla="*/ 1339487 w 1368799"/>
              <a:gd name="connsiteY3" fmla="*/ 297029 h 808535"/>
              <a:gd name="connsiteX4" fmla="*/ 1289950 w 1368799"/>
              <a:gd name="connsiteY4" fmla="*/ 516447 h 808535"/>
              <a:gd name="connsiteX5" fmla="*/ 511374 w 1368799"/>
              <a:gd name="connsiteY5" fmla="*/ 561245 h 808535"/>
              <a:gd name="connsiteX6" fmla="*/ 511374 w 1368799"/>
              <a:gd name="connsiteY6" fmla="*/ 808535 h 808535"/>
              <a:gd name="connsiteX7" fmla="*/ 0 w 1368799"/>
              <a:gd name="connsiteY7" fmla="*/ 404268 h 808535"/>
              <a:gd name="connsiteX0" fmla="*/ 0 w 1381783"/>
              <a:gd name="connsiteY0" fmla="*/ 404268 h 808535"/>
              <a:gd name="connsiteX1" fmla="*/ 511374 w 1381783"/>
              <a:gd name="connsiteY1" fmla="*/ 0 h 808535"/>
              <a:gd name="connsiteX2" fmla="*/ 511374 w 1381783"/>
              <a:gd name="connsiteY2" fmla="*/ 247290 h 808535"/>
              <a:gd name="connsiteX3" fmla="*/ 1339487 w 1381783"/>
              <a:gd name="connsiteY3" fmla="*/ 297029 h 808535"/>
              <a:gd name="connsiteX4" fmla="*/ 1289950 w 1381783"/>
              <a:gd name="connsiteY4" fmla="*/ 516447 h 808535"/>
              <a:gd name="connsiteX5" fmla="*/ 511374 w 1381783"/>
              <a:gd name="connsiteY5" fmla="*/ 561245 h 808535"/>
              <a:gd name="connsiteX6" fmla="*/ 511374 w 1381783"/>
              <a:gd name="connsiteY6" fmla="*/ 808535 h 808535"/>
              <a:gd name="connsiteX7" fmla="*/ 0 w 1381783"/>
              <a:gd name="connsiteY7" fmla="*/ 404268 h 808535"/>
              <a:gd name="connsiteX0" fmla="*/ 0 w 1390015"/>
              <a:gd name="connsiteY0" fmla="*/ 404268 h 808535"/>
              <a:gd name="connsiteX1" fmla="*/ 511374 w 1390015"/>
              <a:gd name="connsiteY1" fmla="*/ 0 h 808535"/>
              <a:gd name="connsiteX2" fmla="*/ 511374 w 1390015"/>
              <a:gd name="connsiteY2" fmla="*/ 247290 h 808535"/>
              <a:gd name="connsiteX3" fmla="*/ 1339487 w 1390015"/>
              <a:gd name="connsiteY3" fmla="*/ 297029 h 808535"/>
              <a:gd name="connsiteX4" fmla="*/ 1289950 w 1390015"/>
              <a:gd name="connsiteY4" fmla="*/ 516447 h 808535"/>
              <a:gd name="connsiteX5" fmla="*/ 511374 w 1390015"/>
              <a:gd name="connsiteY5" fmla="*/ 561245 h 808535"/>
              <a:gd name="connsiteX6" fmla="*/ 511374 w 1390015"/>
              <a:gd name="connsiteY6" fmla="*/ 808535 h 808535"/>
              <a:gd name="connsiteX7" fmla="*/ 0 w 1390015"/>
              <a:gd name="connsiteY7" fmla="*/ 404268 h 808535"/>
              <a:gd name="connsiteX0" fmla="*/ 0 w 1396988"/>
              <a:gd name="connsiteY0" fmla="*/ 404268 h 808535"/>
              <a:gd name="connsiteX1" fmla="*/ 511374 w 1396988"/>
              <a:gd name="connsiteY1" fmla="*/ 0 h 808535"/>
              <a:gd name="connsiteX2" fmla="*/ 511374 w 1396988"/>
              <a:gd name="connsiteY2" fmla="*/ 247290 h 808535"/>
              <a:gd name="connsiteX3" fmla="*/ 1339487 w 1396988"/>
              <a:gd name="connsiteY3" fmla="*/ 297029 h 808535"/>
              <a:gd name="connsiteX4" fmla="*/ 1289950 w 1396988"/>
              <a:gd name="connsiteY4" fmla="*/ 516447 h 808535"/>
              <a:gd name="connsiteX5" fmla="*/ 511374 w 1396988"/>
              <a:gd name="connsiteY5" fmla="*/ 561245 h 808535"/>
              <a:gd name="connsiteX6" fmla="*/ 511374 w 1396988"/>
              <a:gd name="connsiteY6" fmla="*/ 808535 h 808535"/>
              <a:gd name="connsiteX7" fmla="*/ 0 w 1396988"/>
              <a:gd name="connsiteY7" fmla="*/ 404268 h 808535"/>
              <a:gd name="connsiteX0" fmla="*/ 0 w 1408913"/>
              <a:gd name="connsiteY0" fmla="*/ 404268 h 808535"/>
              <a:gd name="connsiteX1" fmla="*/ 511374 w 1408913"/>
              <a:gd name="connsiteY1" fmla="*/ 0 h 808535"/>
              <a:gd name="connsiteX2" fmla="*/ 511374 w 1408913"/>
              <a:gd name="connsiteY2" fmla="*/ 247290 h 808535"/>
              <a:gd name="connsiteX3" fmla="*/ 1339487 w 1408913"/>
              <a:gd name="connsiteY3" fmla="*/ 297029 h 808535"/>
              <a:gd name="connsiteX4" fmla="*/ 1289950 w 1408913"/>
              <a:gd name="connsiteY4" fmla="*/ 516447 h 808535"/>
              <a:gd name="connsiteX5" fmla="*/ 511374 w 1408913"/>
              <a:gd name="connsiteY5" fmla="*/ 561245 h 808535"/>
              <a:gd name="connsiteX6" fmla="*/ 511374 w 1408913"/>
              <a:gd name="connsiteY6" fmla="*/ 808535 h 808535"/>
              <a:gd name="connsiteX7" fmla="*/ 0 w 1408913"/>
              <a:gd name="connsiteY7" fmla="*/ 404268 h 808535"/>
              <a:gd name="connsiteX0" fmla="*/ 0 w 1431912"/>
              <a:gd name="connsiteY0" fmla="*/ 404268 h 808535"/>
              <a:gd name="connsiteX1" fmla="*/ 511374 w 1431912"/>
              <a:gd name="connsiteY1" fmla="*/ 0 h 808535"/>
              <a:gd name="connsiteX2" fmla="*/ 511374 w 1431912"/>
              <a:gd name="connsiteY2" fmla="*/ 247290 h 808535"/>
              <a:gd name="connsiteX3" fmla="*/ 1339487 w 1431912"/>
              <a:gd name="connsiteY3" fmla="*/ 297029 h 808535"/>
              <a:gd name="connsiteX4" fmla="*/ 1289950 w 1431912"/>
              <a:gd name="connsiteY4" fmla="*/ 516447 h 808535"/>
              <a:gd name="connsiteX5" fmla="*/ 511374 w 1431912"/>
              <a:gd name="connsiteY5" fmla="*/ 561245 h 808535"/>
              <a:gd name="connsiteX6" fmla="*/ 511374 w 1431912"/>
              <a:gd name="connsiteY6" fmla="*/ 808535 h 808535"/>
              <a:gd name="connsiteX7" fmla="*/ 0 w 1431912"/>
              <a:gd name="connsiteY7" fmla="*/ 404268 h 808535"/>
              <a:gd name="connsiteX0" fmla="*/ 0 w 1411814"/>
              <a:gd name="connsiteY0" fmla="*/ 404268 h 808535"/>
              <a:gd name="connsiteX1" fmla="*/ 511374 w 1411814"/>
              <a:gd name="connsiteY1" fmla="*/ 0 h 808535"/>
              <a:gd name="connsiteX2" fmla="*/ 511374 w 1411814"/>
              <a:gd name="connsiteY2" fmla="*/ 247290 h 808535"/>
              <a:gd name="connsiteX3" fmla="*/ 1339487 w 1411814"/>
              <a:gd name="connsiteY3" fmla="*/ 297029 h 808535"/>
              <a:gd name="connsiteX4" fmla="*/ 1289950 w 1411814"/>
              <a:gd name="connsiteY4" fmla="*/ 516447 h 808535"/>
              <a:gd name="connsiteX5" fmla="*/ 511374 w 1411814"/>
              <a:gd name="connsiteY5" fmla="*/ 561245 h 808535"/>
              <a:gd name="connsiteX6" fmla="*/ 511374 w 1411814"/>
              <a:gd name="connsiteY6" fmla="*/ 808535 h 808535"/>
              <a:gd name="connsiteX7" fmla="*/ 0 w 1411814"/>
              <a:gd name="connsiteY7" fmla="*/ 404268 h 808535"/>
              <a:gd name="connsiteX0" fmla="*/ 0 w 1412598"/>
              <a:gd name="connsiteY0" fmla="*/ 404268 h 808535"/>
              <a:gd name="connsiteX1" fmla="*/ 511374 w 1412598"/>
              <a:gd name="connsiteY1" fmla="*/ 0 h 808535"/>
              <a:gd name="connsiteX2" fmla="*/ 511374 w 1412598"/>
              <a:gd name="connsiteY2" fmla="*/ 247290 h 808535"/>
              <a:gd name="connsiteX3" fmla="*/ 1339487 w 1412598"/>
              <a:gd name="connsiteY3" fmla="*/ 297029 h 808535"/>
              <a:gd name="connsiteX4" fmla="*/ 1291652 w 1412598"/>
              <a:gd name="connsiteY4" fmla="*/ 543706 h 808535"/>
              <a:gd name="connsiteX5" fmla="*/ 511374 w 1412598"/>
              <a:gd name="connsiteY5" fmla="*/ 561245 h 808535"/>
              <a:gd name="connsiteX6" fmla="*/ 511374 w 1412598"/>
              <a:gd name="connsiteY6" fmla="*/ 808535 h 808535"/>
              <a:gd name="connsiteX7" fmla="*/ 0 w 1412598"/>
              <a:gd name="connsiteY7" fmla="*/ 404268 h 808535"/>
              <a:gd name="connsiteX0" fmla="*/ 0 w 1414043"/>
              <a:gd name="connsiteY0" fmla="*/ 404268 h 808535"/>
              <a:gd name="connsiteX1" fmla="*/ 511374 w 1414043"/>
              <a:gd name="connsiteY1" fmla="*/ 0 h 808535"/>
              <a:gd name="connsiteX2" fmla="*/ 511374 w 1414043"/>
              <a:gd name="connsiteY2" fmla="*/ 247290 h 808535"/>
              <a:gd name="connsiteX3" fmla="*/ 1342160 w 1414043"/>
              <a:gd name="connsiteY3" fmla="*/ 268757 h 808535"/>
              <a:gd name="connsiteX4" fmla="*/ 1291652 w 1414043"/>
              <a:gd name="connsiteY4" fmla="*/ 543706 h 808535"/>
              <a:gd name="connsiteX5" fmla="*/ 511374 w 1414043"/>
              <a:gd name="connsiteY5" fmla="*/ 561245 h 808535"/>
              <a:gd name="connsiteX6" fmla="*/ 511374 w 1414043"/>
              <a:gd name="connsiteY6" fmla="*/ 808535 h 808535"/>
              <a:gd name="connsiteX7" fmla="*/ 0 w 1414043"/>
              <a:gd name="connsiteY7" fmla="*/ 404268 h 808535"/>
              <a:gd name="connsiteX0" fmla="*/ 0 w 1403439"/>
              <a:gd name="connsiteY0" fmla="*/ 404268 h 808535"/>
              <a:gd name="connsiteX1" fmla="*/ 511374 w 1403439"/>
              <a:gd name="connsiteY1" fmla="*/ 0 h 808535"/>
              <a:gd name="connsiteX2" fmla="*/ 511374 w 1403439"/>
              <a:gd name="connsiteY2" fmla="*/ 247290 h 808535"/>
              <a:gd name="connsiteX3" fmla="*/ 1342160 w 1403439"/>
              <a:gd name="connsiteY3" fmla="*/ 268757 h 808535"/>
              <a:gd name="connsiteX4" fmla="*/ 1291652 w 1403439"/>
              <a:gd name="connsiteY4" fmla="*/ 543706 h 808535"/>
              <a:gd name="connsiteX5" fmla="*/ 511374 w 1403439"/>
              <a:gd name="connsiteY5" fmla="*/ 561245 h 808535"/>
              <a:gd name="connsiteX6" fmla="*/ 511374 w 1403439"/>
              <a:gd name="connsiteY6" fmla="*/ 808535 h 808535"/>
              <a:gd name="connsiteX7" fmla="*/ 0 w 1403439"/>
              <a:gd name="connsiteY7" fmla="*/ 404268 h 808535"/>
              <a:gd name="connsiteX0" fmla="*/ 0 w 1405264"/>
              <a:gd name="connsiteY0" fmla="*/ 404268 h 808535"/>
              <a:gd name="connsiteX1" fmla="*/ 511374 w 1405264"/>
              <a:gd name="connsiteY1" fmla="*/ 0 h 808535"/>
              <a:gd name="connsiteX2" fmla="*/ 511374 w 1405264"/>
              <a:gd name="connsiteY2" fmla="*/ 247290 h 808535"/>
              <a:gd name="connsiteX3" fmla="*/ 1342160 w 1405264"/>
              <a:gd name="connsiteY3" fmla="*/ 268757 h 808535"/>
              <a:gd name="connsiteX4" fmla="*/ 1291652 w 1405264"/>
              <a:gd name="connsiteY4" fmla="*/ 543706 h 808535"/>
              <a:gd name="connsiteX5" fmla="*/ 511374 w 1405264"/>
              <a:gd name="connsiteY5" fmla="*/ 561245 h 808535"/>
              <a:gd name="connsiteX6" fmla="*/ 511374 w 1405264"/>
              <a:gd name="connsiteY6" fmla="*/ 808535 h 808535"/>
              <a:gd name="connsiteX7" fmla="*/ 0 w 1405264"/>
              <a:gd name="connsiteY7" fmla="*/ 404268 h 808535"/>
              <a:gd name="connsiteX0" fmla="*/ 0 w 1407086"/>
              <a:gd name="connsiteY0" fmla="*/ 404268 h 808535"/>
              <a:gd name="connsiteX1" fmla="*/ 511374 w 1407086"/>
              <a:gd name="connsiteY1" fmla="*/ 0 h 808535"/>
              <a:gd name="connsiteX2" fmla="*/ 511374 w 1407086"/>
              <a:gd name="connsiteY2" fmla="*/ 247290 h 808535"/>
              <a:gd name="connsiteX3" fmla="*/ 1342160 w 1407086"/>
              <a:gd name="connsiteY3" fmla="*/ 268757 h 808535"/>
              <a:gd name="connsiteX4" fmla="*/ 1291652 w 1407086"/>
              <a:gd name="connsiteY4" fmla="*/ 543706 h 808535"/>
              <a:gd name="connsiteX5" fmla="*/ 511374 w 1407086"/>
              <a:gd name="connsiteY5" fmla="*/ 561245 h 808535"/>
              <a:gd name="connsiteX6" fmla="*/ 511374 w 1407086"/>
              <a:gd name="connsiteY6" fmla="*/ 808535 h 808535"/>
              <a:gd name="connsiteX7" fmla="*/ 0 w 1407086"/>
              <a:gd name="connsiteY7" fmla="*/ 404268 h 808535"/>
              <a:gd name="connsiteX0" fmla="*/ 0 w 1402075"/>
              <a:gd name="connsiteY0" fmla="*/ 404268 h 808535"/>
              <a:gd name="connsiteX1" fmla="*/ 511374 w 1402075"/>
              <a:gd name="connsiteY1" fmla="*/ 0 h 808535"/>
              <a:gd name="connsiteX2" fmla="*/ 511374 w 1402075"/>
              <a:gd name="connsiteY2" fmla="*/ 247290 h 808535"/>
              <a:gd name="connsiteX3" fmla="*/ 1342160 w 1402075"/>
              <a:gd name="connsiteY3" fmla="*/ 268757 h 808535"/>
              <a:gd name="connsiteX4" fmla="*/ 1291652 w 1402075"/>
              <a:gd name="connsiteY4" fmla="*/ 543706 h 808535"/>
              <a:gd name="connsiteX5" fmla="*/ 511374 w 1402075"/>
              <a:gd name="connsiteY5" fmla="*/ 561245 h 808535"/>
              <a:gd name="connsiteX6" fmla="*/ 511374 w 1402075"/>
              <a:gd name="connsiteY6" fmla="*/ 808535 h 808535"/>
              <a:gd name="connsiteX7" fmla="*/ 0 w 1402075"/>
              <a:gd name="connsiteY7" fmla="*/ 404268 h 808535"/>
              <a:gd name="connsiteX0" fmla="*/ 0 w 1411592"/>
              <a:gd name="connsiteY0" fmla="*/ 404268 h 808535"/>
              <a:gd name="connsiteX1" fmla="*/ 511374 w 1411592"/>
              <a:gd name="connsiteY1" fmla="*/ 0 h 808535"/>
              <a:gd name="connsiteX2" fmla="*/ 511374 w 1411592"/>
              <a:gd name="connsiteY2" fmla="*/ 247290 h 808535"/>
              <a:gd name="connsiteX3" fmla="*/ 1342160 w 1411592"/>
              <a:gd name="connsiteY3" fmla="*/ 268757 h 808535"/>
              <a:gd name="connsiteX4" fmla="*/ 1291652 w 1411592"/>
              <a:gd name="connsiteY4" fmla="*/ 543706 h 808535"/>
              <a:gd name="connsiteX5" fmla="*/ 511374 w 1411592"/>
              <a:gd name="connsiteY5" fmla="*/ 561245 h 808535"/>
              <a:gd name="connsiteX6" fmla="*/ 511374 w 1411592"/>
              <a:gd name="connsiteY6" fmla="*/ 808535 h 808535"/>
              <a:gd name="connsiteX7" fmla="*/ 0 w 1411592"/>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368254"/>
              <a:gd name="connsiteY0" fmla="*/ 404268 h 808535"/>
              <a:gd name="connsiteX1" fmla="*/ 511374 w 1368254"/>
              <a:gd name="connsiteY1" fmla="*/ 0 h 808535"/>
              <a:gd name="connsiteX2" fmla="*/ 511374 w 1368254"/>
              <a:gd name="connsiteY2" fmla="*/ 247290 h 808535"/>
              <a:gd name="connsiteX3" fmla="*/ 1326344 w 1368254"/>
              <a:gd name="connsiteY3" fmla="*/ 270114 h 808535"/>
              <a:gd name="connsiteX4" fmla="*/ 1291652 w 1368254"/>
              <a:gd name="connsiteY4" fmla="*/ 543706 h 808535"/>
              <a:gd name="connsiteX5" fmla="*/ 511374 w 1368254"/>
              <a:gd name="connsiteY5" fmla="*/ 561245 h 808535"/>
              <a:gd name="connsiteX6" fmla="*/ 511374 w 1368254"/>
              <a:gd name="connsiteY6" fmla="*/ 808535 h 808535"/>
              <a:gd name="connsiteX7" fmla="*/ 0 w 1368254"/>
              <a:gd name="connsiteY7" fmla="*/ 404268 h 808535"/>
              <a:gd name="connsiteX0" fmla="*/ 0 w 1326344"/>
              <a:gd name="connsiteY0" fmla="*/ 404268 h 808535"/>
              <a:gd name="connsiteX1" fmla="*/ 511374 w 1326344"/>
              <a:gd name="connsiteY1" fmla="*/ 0 h 808535"/>
              <a:gd name="connsiteX2" fmla="*/ 511374 w 1326344"/>
              <a:gd name="connsiteY2" fmla="*/ 247290 h 808535"/>
              <a:gd name="connsiteX3" fmla="*/ 1326344 w 1326344"/>
              <a:gd name="connsiteY3" fmla="*/ 270114 h 808535"/>
              <a:gd name="connsiteX4" fmla="*/ 1291652 w 1326344"/>
              <a:gd name="connsiteY4" fmla="*/ 543706 h 808535"/>
              <a:gd name="connsiteX5" fmla="*/ 511374 w 1326344"/>
              <a:gd name="connsiteY5" fmla="*/ 561245 h 808535"/>
              <a:gd name="connsiteX6" fmla="*/ 511374 w 1326344"/>
              <a:gd name="connsiteY6" fmla="*/ 808535 h 808535"/>
              <a:gd name="connsiteX7" fmla="*/ 0 w 1326344"/>
              <a:gd name="connsiteY7" fmla="*/ 404268 h 808535"/>
              <a:gd name="connsiteX0" fmla="*/ 0 w 1326344"/>
              <a:gd name="connsiteY0" fmla="*/ 404268 h 808535"/>
              <a:gd name="connsiteX1" fmla="*/ 511374 w 1326344"/>
              <a:gd name="connsiteY1" fmla="*/ 0 h 808535"/>
              <a:gd name="connsiteX2" fmla="*/ 511374 w 1326344"/>
              <a:gd name="connsiteY2" fmla="*/ 247290 h 808535"/>
              <a:gd name="connsiteX3" fmla="*/ 1326344 w 1326344"/>
              <a:gd name="connsiteY3" fmla="*/ 270114 h 808535"/>
              <a:gd name="connsiteX4" fmla="*/ 1291652 w 1326344"/>
              <a:gd name="connsiteY4" fmla="*/ 543706 h 808535"/>
              <a:gd name="connsiteX5" fmla="*/ 511374 w 1326344"/>
              <a:gd name="connsiteY5" fmla="*/ 561245 h 808535"/>
              <a:gd name="connsiteX6" fmla="*/ 511374 w 1326344"/>
              <a:gd name="connsiteY6" fmla="*/ 808535 h 808535"/>
              <a:gd name="connsiteX7" fmla="*/ 0 w 1326344"/>
              <a:gd name="connsiteY7" fmla="*/ 404268 h 808535"/>
              <a:gd name="connsiteX0" fmla="*/ 0 w 1318381"/>
              <a:gd name="connsiteY0" fmla="*/ 404268 h 808535"/>
              <a:gd name="connsiteX1" fmla="*/ 511374 w 1318381"/>
              <a:gd name="connsiteY1" fmla="*/ 0 h 808535"/>
              <a:gd name="connsiteX2" fmla="*/ 511374 w 1318381"/>
              <a:gd name="connsiteY2" fmla="*/ 247290 h 808535"/>
              <a:gd name="connsiteX3" fmla="*/ 1318381 w 1318381"/>
              <a:gd name="connsiteY3" fmla="*/ 256023 h 808535"/>
              <a:gd name="connsiteX4" fmla="*/ 1291652 w 1318381"/>
              <a:gd name="connsiteY4" fmla="*/ 543706 h 808535"/>
              <a:gd name="connsiteX5" fmla="*/ 511374 w 1318381"/>
              <a:gd name="connsiteY5" fmla="*/ 561245 h 808535"/>
              <a:gd name="connsiteX6" fmla="*/ 511374 w 1318381"/>
              <a:gd name="connsiteY6" fmla="*/ 808535 h 808535"/>
              <a:gd name="connsiteX7" fmla="*/ 0 w 1318381"/>
              <a:gd name="connsiteY7" fmla="*/ 404268 h 808535"/>
              <a:gd name="connsiteX0" fmla="*/ 0 w 1343814"/>
              <a:gd name="connsiteY0" fmla="*/ 404268 h 808535"/>
              <a:gd name="connsiteX1" fmla="*/ 511374 w 1343814"/>
              <a:gd name="connsiteY1" fmla="*/ 0 h 808535"/>
              <a:gd name="connsiteX2" fmla="*/ 511374 w 1343814"/>
              <a:gd name="connsiteY2" fmla="*/ 247290 h 808535"/>
              <a:gd name="connsiteX3" fmla="*/ 1318381 w 1343814"/>
              <a:gd name="connsiteY3" fmla="*/ 256023 h 808535"/>
              <a:gd name="connsiteX4" fmla="*/ 1331767 w 1343814"/>
              <a:gd name="connsiteY4" fmla="*/ 522926 h 808535"/>
              <a:gd name="connsiteX5" fmla="*/ 511374 w 1343814"/>
              <a:gd name="connsiteY5" fmla="*/ 561245 h 808535"/>
              <a:gd name="connsiteX6" fmla="*/ 511374 w 1343814"/>
              <a:gd name="connsiteY6" fmla="*/ 808535 h 808535"/>
              <a:gd name="connsiteX7" fmla="*/ 0 w 1343814"/>
              <a:gd name="connsiteY7" fmla="*/ 404268 h 808535"/>
              <a:gd name="connsiteX0" fmla="*/ 0 w 1363193"/>
              <a:gd name="connsiteY0" fmla="*/ 404268 h 808535"/>
              <a:gd name="connsiteX1" fmla="*/ 511374 w 1363193"/>
              <a:gd name="connsiteY1" fmla="*/ 0 h 808535"/>
              <a:gd name="connsiteX2" fmla="*/ 511374 w 1363193"/>
              <a:gd name="connsiteY2" fmla="*/ 247290 h 808535"/>
              <a:gd name="connsiteX3" fmla="*/ 1363194 w 1363193"/>
              <a:gd name="connsiteY3" fmla="*/ 234064 h 808535"/>
              <a:gd name="connsiteX4" fmla="*/ 1331767 w 1363193"/>
              <a:gd name="connsiteY4" fmla="*/ 522926 h 808535"/>
              <a:gd name="connsiteX5" fmla="*/ 511374 w 1363193"/>
              <a:gd name="connsiteY5" fmla="*/ 561245 h 808535"/>
              <a:gd name="connsiteX6" fmla="*/ 511374 w 1363193"/>
              <a:gd name="connsiteY6" fmla="*/ 808535 h 808535"/>
              <a:gd name="connsiteX7" fmla="*/ 0 w 1363193"/>
              <a:gd name="connsiteY7" fmla="*/ 404268 h 808535"/>
              <a:gd name="connsiteX0" fmla="*/ 0 w 1363193"/>
              <a:gd name="connsiteY0" fmla="*/ 404268 h 808535"/>
              <a:gd name="connsiteX1" fmla="*/ 511374 w 1363193"/>
              <a:gd name="connsiteY1" fmla="*/ 0 h 808535"/>
              <a:gd name="connsiteX2" fmla="*/ 511374 w 1363193"/>
              <a:gd name="connsiteY2" fmla="*/ 247290 h 808535"/>
              <a:gd name="connsiteX3" fmla="*/ 1363194 w 1363193"/>
              <a:gd name="connsiteY3" fmla="*/ 234064 h 808535"/>
              <a:gd name="connsiteX4" fmla="*/ 1261744 w 1363193"/>
              <a:gd name="connsiteY4" fmla="*/ 551934 h 808535"/>
              <a:gd name="connsiteX5" fmla="*/ 511374 w 1363193"/>
              <a:gd name="connsiteY5" fmla="*/ 561245 h 808535"/>
              <a:gd name="connsiteX6" fmla="*/ 511374 w 1363193"/>
              <a:gd name="connsiteY6" fmla="*/ 808535 h 808535"/>
              <a:gd name="connsiteX7" fmla="*/ 0 w 1363193"/>
              <a:gd name="connsiteY7" fmla="*/ 404268 h 808535"/>
              <a:gd name="connsiteX0" fmla="*/ 0 w 1363193"/>
              <a:gd name="connsiteY0" fmla="*/ 404268 h 808535"/>
              <a:gd name="connsiteX1" fmla="*/ 511374 w 1363193"/>
              <a:gd name="connsiteY1" fmla="*/ 0 h 808535"/>
              <a:gd name="connsiteX2" fmla="*/ 511374 w 1363193"/>
              <a:gd name="connsiteY2" fmla="*/ 247290 h 808535"/>
              <a:gd name="connsiteX3" fmla="*/ 1363194 w 1363193"/>
              <a:gd name="connsiteY3" fmla="*/ 234064 h 808535"/>
              <a:gd name="connsiteX4" fmla="*/ 1261744 w 1363193"/>
              <a:gd name="connsiteY4" fmla="*/ 551934 h 808535"/>
              <a:gd name="connsiteX5" fmla="*/ 511374 w 1363193"/>
              <a:gd name="connsiteY5" fmla="*/ 561245 h 808535"/>
              <a:gd name="connsiteX6" fmla="*/ 511374 w 1363193"/>
              <a:gd name="connsiteY6" fmla="*/ 808535 h 808535"/>
              <a:gd name="connsiteX7" fmla="*/ 0 w 1363193"/>
              <a:gd name="connsiteY7" fmla="*/ 404268 h 808535"/>
              <a:gd name="connsiteX0" fmla="*/ 0 w 1363193"/>
              <a:gd name="connsiteY0" fmla="*/ 404268 h 808535"/>
              <a:gd name="connsiteX1" fmla="*/ 511374 w 1363193"/>
              <a:gd name="connsiteY1" fmla="*/ 0 h 808535"/>
              <a:gd name="connsiteX2" fmla="*/ 511374 w 1363193"/>
              <a:gd name="connsiteY2" fmla="*/ 247290 h 808535"/>
              <a:gd name="connsiteX3" fmla="*/ 1363194 w 1363193"/>
              <a:gd name="connsiteY3" fmla="*/ 234064 h 808535"/>
              <a:gd name="connsiteX4" fmla="*/ 1261744 w 1363193"/>
              <a:gd name="connsiteY4" fmla="*/ 551934 h 808535"/>
              <a:gd name="connsiteX5" fmla="*/ 511374 w 1363193"/>
              <a:gd name="connsiteY5" fmla="*/ 561245 h 808535"/>
              <a:gd name="connsiteX6" fmla="*/ 511374 w 1363193"/>
              <a:gd name="connsiteY6" fmla="*/ 808535 h 808535"/>
              <a:gd name="connsiteX7" fmla="*/ 0 w 1363193"/>
              <a:gd name="connsiteY7" fmla="*/ 404268 h 808535"/>
              <a:gd name="connsiteX0" fmla="*/ 0 w 1298673"/>
              <a:gd name="connsiteY0" fmla="*/ 404268 h 808535"/>
              <a:gd name="connsiteX1" fmla="*/ 511374 w 1298673"/>
              <a:gd name="connsiteY1" fmla="*/ 0 h 808535"/>
              <a:gd name="connsiteX2" fmla="*/ 511374 w 1298673"/>
              <a:gd name="connsiteY2" fmla="*/ 247290 h 808535"/>
              <a:gd name="connsiteX3" fmla="*/ 1298673 w 1298673"/>
              <a:gd name="connsiteY3" fmla="*/ 226877 h 808535"/>
              <a:gd name="connsiteX4" fmla="*/ 1261744 w 1298673"/>
              <a:gd name="connsiteY4" fmla="*/ 551934 h 808535"/>
              <a:gd name="connsiteX5" fmla="*/ 511374 w 1298673"/>
              <a:gd name="connsiteY5" fmla="*/ 561245 h 808535"/>
              <a:gd name="connsiteX6" fmla="*/ 511374 w 1298673"/>
              <a:gd name="connsiteY6" fmla="*/ 808535 h 808535"/>
              <a:gd name="connsiteX7" fmla="*/ 0 w 1298673"/>
              <a:gd name="connsiteY7" fmla="*/ 404268 h 808535"/>
              <a:gd name="connsiteX0" fmla="*/ 0 w 1298673"/>
              <a:gd name="connsiteY0" fmla="*/ 404268 h 808535"/>
              <a:gd name="connsiteX1" fmla="*/ 511374 w 1298673"/>
              <a:gd name="connsiteY1" fmla="*/ 0 h 808535"/>
              <a:gd name="connsiteX2" fmla="*/ 511374 w 1298673"/>
              <a:gd name="connsiteY2" fmla="*/ 247290 h 808535"/>
              <a:gd name="connsiteX3" fmla="*/ 1298672 w 1298673"/>
              <a:gd name="connsiteY3" fmla="*/ 226877 h 808535"/>
              <a:gd name="connsiteX4" fmla="*/ 1261744 w 1298673"/>
              <a:gd name="connsiteY4" fmla="*/ 551934 h 808535"/>
              <a:gd name="connsiteX5" fmla="*/ 511374 w 1298673"/>
              <a:gd name="connsiteY5" fmla="*/ 561245 h 808535"/>
              <a:gd name="connsiteX6" fmla="*/ 511374 w 1298673"/>
              <a:gd name="connsiteY6" fmla="*/ 808535 h 808535"/>
              <a:gd name="connsiteX7" fmla="*/ 0 w 1298673"/>
              <a:gd name="connsiteY7" fmla="*/ 404268 h 808535"/>
              <a:gd name="connsiteX0" fmla="*/ 0 w 1298680"/>
              <a:gd name="connsiteY0" fmla="*/ 404268 h 808535"/>
              <a:gd name="connsiteX1" fmla="*/ 511374 w 1298680"/>
              <a:gd name="connsiteY1" fmla="*/ 0 h 808535"/>
              <a:gd name="connsiteX2" fmla="*/ 511374 w 1298680"/>
              <a:gd name="connsiteY2" fmla="*/ 247290 h 808535"/>
              <a:gd name="connsiteX3" fmla="*/ 1298672 w 1298680"/>
              <a:gd name="connsiteY3" fmla="*/ 226877 h 808535"/>
              <a:gd name="connsiteX4" fmla="*/ 1296167 w 1298680"/>
              <a:gd name="connsiteY4" fmla="*/ 577240 h 808535"/>
              <a:gd name="connsiteX5" fmla="*/ 511374 w 1298680"/>
              <a:gd name="connsiteY5" fmla="*/ 561245 h 808535"/>
              <a:gd name="connsiteX6" fmla="*/ 511374 w 1298680"/>
              <a:gd name="connsiteY6" fmla="*/ 808535 h 808535"/>
              <a:gd name="connsiteX7" fmla="*/ 0 w 1298680"/>
              <a:gd name="connsiteY7" fmla="*/ 404268 h 808535"/>
              <a:gd name="connsiteX0" fmla="*/ 0 w 1298675"/>
              <a:gd name="connsiteY0" fmla="*/ 404268 h 808535"/>
              <a:gd name="connsiteX1" fmla="*/ 511374 w 1298675"/>
              <a:gd name="connsiteY1" fmla="*/ 0 h 808535"/>
              <a:gd name="connsiteX2" fmla="*/ 511374 w 1298675"/>
              <a:gd name="connsiteY2" fmla="*/ 247290 h 808535"/>
              <a:gd name="connsiteX3" fmla="*/ 1298672 w 1298675"/>
              <a:gd name="connsiteY3" fmla="*/ 226877 h 808535"/>
              <a:gd name="connsiteX4" fmla="*/ 1289402 w 1298675"/>
              <a:gd name="connsiteY4" fmla="*/ 564212 h 808535"/>
              <a:gd name="connsiteX5" fmla="*/ 511374 w 1298675"/>
              <a:gd name="connsiteY5" fmla="*/ 561245 h 808535"/>
              <a:gd name="connsiteX6" fmla="*/ 511374 w 1298675"/>
              <a:gd name="connsiteY6" fmla="*/ 808535 h 808535"/>
              <a:gd name="connsiteX7" fmla="*/ 0 w 1298675"/>
              <a:gd name="connsiteY7" fmla="*/ 404268 h 80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675" h="808535">
                <a:moveTo>
                  <a:pt x="0" y="404268"/>
                </a:moveTo>
                <a:cubicBezTo>
                  <a:pt x="170458" y="269512"/>
                  <a:pt x="309303" y="167423"/>
                  <a:pt x="511374" y="0"/>
                </a:cubicBezTo>
                <a:cubicBezTo>
                  <a:pt x="485402" y="119552"/>
                  <a:pt x="488392" y="147712"/>
                  <a:pt x="511374" y="247290"/>
                </a:cubicBezTo>
                <a:lnTo>
                  <a:pt x="1298672" y="226877"/>
                </a:lnTo>
                <a:cubicBezTo>
                  <a:pt x="1298843" y="250775"/>
                  <a:pt x="1289900" y="534669"/>
                  <a:pt x="1289402" y="564212"/>
                </a:cubicBezTo>
                <a:lnTo>
                  <a:pt x="511374" y="561245"/>
                </a:lnTo>
                <a:cubicBezTo>
                  <a:pt x="489759" y="657320"/>
                  <a:pt x="485854" y="690534"/>
                  <a:pt x="511374" y="808535"/>
                </a:cubicBezTo>
                <a:lnTo>
                  <a:pt x="0" y="404268"/>
                </a:lnTo>
                <a:close/>
              </a:path>
            </a:pathLst>
          </a:custGeom>
          <a:solidFill>
            <a:schemeClr val="bg1"/>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821210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144667"/>
            <a:ext cx="6667381"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Dealers Price Comparison</a:t>
            </a:r>
            <a:endParaRPr lang="en-US" sz="4604" dirty="0"/>
          </a:p>
        </p:txBody>
      </p:sp>
      <p:sp>
        <p:nvSpPr>
          <p:cNvPr id="5" name="Text 2"/>
          <p:cNvSpPr/>
          <p:nvPr/>
        </p:nvSpPr>
        <p:spPr>
          <a:xfrm>
            <a:off x="1760220" y="2837379"/>
            <a:ext cx="2923580" cy="365522"/>
          </a:xfrm>
          <a:prstGeom prst="rect">
            <a:avLst/>
          </a:prstGeom>
          <a:noFill/>
          <a:ln/>
        </p:spPr>
        <p:txBody>
          <a:bodyPr wrap="none" rtlCol="0" anchor="t"/>
          <a:lstStyle/>
          <a:p>
            <a:pPr marL="0" indent="0">
              <a:lnSpc>
                <a:spcPts val="2878"/>
              </a:lnSpc>
              <a:buNone/>
            </a:pPr>
            <a:r>
              <a:rPr lang="en-US" sz="2200" b="1" dirty="0">
                <a:solidFill>
                  <a:srgbClr val="396AF1"/>
                </a:solidFill>
                <a:latin typeface="Barlow" pitchFamily="34" charset="0"/>
                <a:ea typeface="Barlow" pitchFamily="34" charset="-122"/>
                <a:cs typeface="Barlow" pitchFamily="34" charset="-120"/>
              </a:rPr>
              <a:t>Compare Prices</a:t>
            </a:r>
            <a:endParaRPr lang="en-US" sz="2200" dirty="0"/>
          </a:p>
        </p:txBody>
      </p:sp>
      <p:sp>
        <p:nvSpPr>
          <p:cNvPr id="6" name="Text 3"/>
          <p:cNvSpPr/>
          <p:nvPr/>
        </p:nvSpPr>
        <p:spPr>
          <a:xfrm>
            <a:off x="1760220" y="3425072"/>
            <a:ext cx="3341608" cy="1999536"/>
          </a:xfrm>
          <a:prstGeom prst="rect">
            <a:avLst/>
          </a:prstGeom>
          <a:noFill/>
          <a:ln/>
        </p:spPr>
        <p:txBody>
          <a:bodyPr wrap="square" rtlCol="0" anchor="t"/>
          <a:lstStyle/>
          <a:p>
            <a:pPr marL="0" indent="0">
              <a:lnSpc>
                <a:spcPts val="2624"/>
              </a:lnSpc>
              <a:buNone/>
            </a:pPr>
            <a:r>
              <a:rPr lang="en-US" sz="2200" dirty="0">
                <a:solidFill>
                  <a:srgbClr val="272525"/>
                </a:solidFill>
                <a:latin typeface="Montserrat" pitchFamily="34" charset="0"/>
                <a:ea typeface="Montserrat" pitchFamily="34" charset="-122"/>
                <a:cs typeface="Montserrat" pitchFamily="34" charset="-120"/>
              </a:rPr>
              <a:t>Easily compare prices from multiple car dealerships in your area. Get the best deal by seeing the range of prices for the vehicle you're interested in.</a:t>
            </a:r>
            <a:endParaRPr lang="en-US" sz="2200" dirty="0"/>
          </a:p>
        </p:txBody>
      </p:sp>
      <p:sp>
        <p:nvSpPr>
          <p:cNvPr id="7" name="Text 4"/>
          <p:cNvSpPr/>
          <p:nvPr/>
        </p:nvSpPr>
        <p:spPr>
          <a:xfrm>
            <a:off x="5651421" y="2837379"/>
            <a:ext cx="2923580" cy="365522"/>
          </a:xfrm>
          <a:prstGeom prst="rect">
            <a:avLst/>
          </a:prstGeom>
          <a:noFill/>
          <a:ln/>
        </p:spPr>
        <p:txBody>
          <a:bodyPr wrap="none" rtlCol="0" anchor="t"/>
          <a:lstStyle/>
          <a:p>
            <a:pPr marL="0" indent="0">
              <a:lnSpc>
                <a:spcPts val="2878"/>
              </a:lnSpc>
              <a:buNone/>
            </a:pPr>
            <a:r>
              <a:rPr lang="en-US" sz="2200" b="1" dirty="0">
                <a:solidFill>
                  <a:srgbClr val="396AF1"/>
                </a:solidFill>
                <a:latin typeface="Barlow" pitchFamily="34" charset="0"/>
                <a:ea typeface="Barlow" pitchFamily="34" charset="-122"/>
                <a:cs typeface="Barlow" pitchFamily="34" charset="-120"/>
              </a:rPr>
              <a:t>Negotiate Confidently</a:t>
            </a:r>
            <a:endParaRPr lang="en-US" sz="2200" dirty="0"/>
          </a:p>
        </p:txBody>
      </p:sp>
      <p:sp>
        <p:nvSpPr>
          <p:cNvPr id="8" name="Text 5"/>
          <p:cNvSpPr/>
          <p:nvPr/>
        </p:nvSpPr>
        <p:spPr>
          <a:xfrm>
            <a:off x="5651421" y="3425072"/>
            <a:ext cx="3341608" cy="1999536"/>
          </a:xfrm>
          <a:prstGeom prst="rect">
            <a:avLst/>
          </a:prstGeom>
          <a:noFill/>
          <a:ln/>
        </p:spPr>
        <p:txBody>
          <a:bodyPr wrap="square" rtlCol="0" anchor="t"/>
          <a:lstStyle/>
          <a:p>
            <a:pPr marL="0" indent="0">
              <a:lnSpc>
                <a:spcPts val="2624"/>
              </a:lnSpc>
              <a:buNone/>
            </a:pPr>
            <a:r>
              <a:rPr lang="en-US" sz="2200" dirty="0">
                <a:solidFill>
                  <a:srgbClr val="272525"/>
                </a:solidFill>
                <a:latin typeface="Montserrat" pitchFamily="34" charset="0"/>
                <a:ea typeface="Montserrat" pitchFamily="34" charset="-122"/>
                <a:cs typeface="Montserrat" pitchFamily="34" charset="-120"/>
              </a:rPr>
              <a:t>Use the price comparison data to negotiate with dealers from a position of knowledge. Leverage the information to get the most competitive pricing.</a:t>
            </a:r>
            <a:endParaRPr lang="en-US" sz="2200" dirty="0"/>
          </a:p>
        </p:txBody>
      </p:sp>
      <p:sp>
        <p:nvSpPr>
          <p:cNvPr id="9" name="Text 6"/>
          <p:cNvSpPr/>
          <p:nvPr/>
        </p:nvSpPr>
        <p:spPr>
          <a:xfrm>
            <a:off x="9542621" y="2837379"/>
            <a:ext cx="2923580" cy="365522"/>
          </a:xfrm>
          <a:prstGeom prst="rect">
            <a:avLst/>
          </a:prstGeom>
          <a:noFill/>
          <a:ln/>
        </p:spPr>
        <p:txBody>
          <a:bodyPr wrap="none" rtlCol="0" anchor="t"/>
          <a:lstStyle/>
          <a:p>
            <a:pPr marL="0" indent="0">
              <a:lnSpc>
                <a:spcPts val="2878"/>
              </a:lnSpc>
              <a:buNone/>
            </a:pPr>
            <a:r>
              <a:rPr lang="en-US" sz="2200" b="1" dirty="0">
                <a:solidFill>
                  <a:srgbClr val="396AF1"/>
                </a:solidFill>
                <a:latin typeface="Barlow" pitchFamily="34" charset="0"/>
                <a:ea typeface="Barlow" pitchFamily="34" charset="-122"/>
                <a:cs typeface="Barlow" pitchFamily="34" charset="-120"/>
              </a:rPr>
              <a:t>Save Time and Money</a:t>
            </a:r>
            <a:endParaRPr lang="en-US" sz="2200" dirty="0"/>
          </a:p>
        </p:txBody>
      </p:sp>
      <p:sp>
        <p:nvSpPr>
          <p:cNvPr id="10" name="Text 7"/>
          <p:cNvSpPr/>
          <p:nvPr/>
        </p:nvSpPr>
        <p:spPr>
          <a:xfrm>
            <a:off x="9542621" y="3425072"/>
            <a:ext cx="3341608" cy="1999536"/>
          </a:xfrm>
          <a:prstGeom prst="rect">
            <a:avLst/>
          </a:prstGeom>
          <a:noFill/>
          <a:ln/>
        </p:spPr>
        <p:txBody>
          <a:bodyPr wrap="square" rtlCol="0" anchor="t"/>
          <a:lstStyle/>
          <a:p>
            <a:pPr marL="0" indent="0">
              <a:lnSpc>
                <a:spcPts val="2624"/>
              </a:lnSpc>
              <a:buNone/>
            </a:pPr>
            <a:r>
              <a:rPr lang="en-US" sz="2200" dirty="0">
                <a:solidFill>
                  <a:srgbClr val="272525"/>
                </a:solidFill>
                <a:latin typeface="Montserrat" pitchFamily="34" charset="0"/>
                <a:ea typeface="Montserrat" pitchFamily="34" charset="-122"/>
                <a:cs typeface="Montserrat" pitchFamily="34" charset="-120"/>
              </a:rPr>
              <a:t>Avoid overpaying by quickly identifying the dealerships offering the fairest prices. This module helps you make an informed decision and secure the best value.</a:t>
            </a:r>
            <a:endParaRPr lang="en-US" sz="22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IN" dirty="0"/>
          </a:p>
        </p:txBody>
      </p:sp>
      <p:sp>
        <p:nvSpPr>
          <p:cNvPr id="4" name="Text 1"/>
          <p:cNvSpPr/>
          <p:nvPr/>
        </p:nvSpPr>
        <p:spPr>
          <a:xfrm>
            <a:off x="1946712" y="332221"/>
            <a:ext cx="9879806"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Snaps of Dealers Comparison Module :</a:t>
            </a:r>
            <a:endParaRPr lang="en-US" sz="4604" dirty="0"/>
          </a:p>
        </p:txBody>
      </p:sp>
      <p:pic>
        <p:nvPicPr>
          <p:cNvPr id="7" name="Picture 6">
            <a:extLst>
              <a:ext uri="{FF2B5EF4-FFF2-40B4-BE49-F238E27FC236}">
                <a16:creationId xmlns:a16="http://schemas.microsoft.com/office/drawing/2014/main" xmlns="" id="{9A066D38-F07D-48E0-92A2-8ABB5F9EACE3}"/>
              </a:ext>
            </a:extLst>
          </p:cNvPr>
          <p:cNvPicPr>
            <a:picLocks noChangeAspect="1"/>
          </p:cNvPicPr>
          <p:nvPr/>
        </p:nvPicPr>
        <p:blipFill rotWithShape="1">
          <a:blip r:embed="rId4"/>
          <a:srcRect l="1235" r="1507" b="5035"/>
          <a:stretch/>
        </p:blipFill>
        <p:spPr>
          <a:xfrm>
            <a:off x="1743075" y="1502233"/>
            <a:ext cx="11144250" cy="6117767"/>
          </a:xfrm>
          <a:prstGeom prst="roundRect">
            <a:avLst>
              <a:gd name="adj" fmla="val 8594"/>
            </a:avLst>
          </a:prstGeom>
          <a:solidFill>
            <a:srgbClr val="FFFFFF">
              <a:shade val="85000"/>
            </a:srgbClr>
          </a:solidFill>
          <a:ln w="12700">
            <a:solidFill>
              <a:schemeClr val="tx1"/>
            </a:solidFill>
          </a:ln>
          <a:effectLst>
            <a:outerShdw blurRad="165100" sx="102000" sy="102000" algn="ctr" rotWithShape="0">
              <a:schemeClr val="tx1">
                <a:alpha val="8000"/>
              </a:scheme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IN" dirty="0"/>
          </a:p>
        </p:txBody>
      </p:sp>
      <p:pic>
        <p:nvPicPr>
          <p:cNvPr id="7" name="Picture 6">
            <a:extLst>
              <a:ext uri="{FF2B5EF4-FFF2-40B4-BE49-F238E27FC236}">
                <a16:creationId xmlns:a16="http://schemas.microsoft.com/office/drawing/2014/main" xmlns="" id="{9A066D38-F07D-48E0-92A2-8ABB5F9EACE3}"/>
              </a:ext>
            </a:extLst>
          </p:cNvPr>
          <p:cNvPicPr>
            <a:picLocks noChangeAspect="1"/>
          </p:cNvPicPr>
          <p:nvPr/>
        </p:nvPicPr>
        <p:blipFill rotWithShape="1">
          <a:blip r:embed="rId4"/>
          <a:srcRect r="1196" b="5159"/>
          <a:stretch/>
        </p:blipFill>
        <p:spPr>
          <a:xfrm>
            <a:off x="1654466" y="1375199"/>
            <a:ext cx="11321467" cy="6109833"/>
          </a:xfrm>
          <a:prstGeom prst="roundRect">
            <a:avLst>
              <a:gd name="adj" fmla="val 8594"/>
            </a:avLst>
          </a:prstGeom>
          <a:solidFill>
            <a:srgbClr val="FFFFFF">
              <a:shade val="85000"/>
            </a:srgbClr>
          </a:solidFill>
          <a:ln w="12700">
            <a:solidFill>
              <a:schemeClr val="tx1"/>
            </a:solidFill>
          </a:ln>
          <a:effectLst>
            <a:outerShdw blurRad="165100" sx="102000" sy="102000" algn="ctr" rotWithShape="0">
              <a:schemeClr val="tx1">
                <a:alpha val="8000"/>
              </a:schemeClr>
            </a:outerShdw>
          </a:effectLst>
        </p:spPr>
      </p:pic>
      <p:sp>
        <p:nvSpPr>
          <p:cNvPr id="6" name="Text 1">
            <a:extLst>
              <a:ext uri="{FF2B5EF4-FFF2-40B4-BE49-F238E27FC236}">
                <a16:creationId xmlns:a16="http://schemas.microsoft.com/office/drawing/2014/main" xmlns="" id="{9ED2CD96-0542-4044-8390-E6AFC55FC6B8}"/>
              </a:ext>
            </a:extLst>
          </p:cNvPr>
          <p:cNvSpPr/>
          <p:nvPr/>
        </p:nvSpPr>
        <p:spPr>
          <a:xfrm>
            <a:off x="3924223" y="164539"/>
            <a:ext cx="10536183"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rPr>
              <a:t>When</a:t>
            </a:r>
            <a:r>
              <a:rPr lang="en-US" sz="4604" dirty="0"/>
              <a:t> </a:t>
            </a:r>
            <a:r>
              <a:rPr lang="en-US" sz="4604" b="1" dirty="0">
                <a:solidFill>
                  <a:srgbClr val="396AF1"/>
                </a:solidFill>
                <a:latin typeface="Barlow" pitchFamily="34" charset="0"/>
              </a:rPr>
              <a:t>Clicked On Button</a:t>
            </a:r>
          </a:p>
        </p:txBody>
      </p:sp>
      <p:sp>
        <p:nvSpPr>
          <p:cNvPr id="8" name="Oval 7">
            <a:extLst>
              <a:ext uri="{FF2B5EF4-FFF2-40B4-BE49-F238E27FC236}">
                <a16:creationId xmlns:a16="http://schemas.microsoft.com/office/drawing/2014/main" xmlns="" id="{F903C63F-A5B7-4D92-A47C-A37A0AA0757F}"/>
              </a:ext>
            </a:extLst>
          </p:cNvPr>
          <p:cNvSpPr/>
          <p:nvPr/>
        </p:nvSpPr>
        <p:spPr>
          <a:xfrm>
            <a:off x="8285054" y="6912497"/>
            <a:ext cx="384076" cy="392258"/>
          </a:xfrm>
          <a:prstGeom prst="ellipse">
            <a:avLst/>
          </a:prstGeom>
          <a:solidFill>
            <a:srgbClr val="FFFF00">
              <a:alpha val="4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Oval 8">
            <a:extLst>
              <a:ext uri="{FF2B5EF4-FFF2-40B4-BE49-F238E27FC236}">
                <a16:creationId xmlns:a16="http://schemas.microsoft.com/office/drawing/2014/main" xmlns="" id="{E0BA1F8E-3170-42A0-9A20-47207E77B18A}"/>
              </a:ext>
            </a:extLst>
          </p:cNvPr>
          <p:cNvSpPr/>
          <p:nvPr/>
        </p:nvSpPr>
        <p:spPr>
          <a:xfrm>
            <a:off x="8191727" y="6826651"/>
            <a:ext cx="575041" cy="563353"/>
          </a:xfrm>
          <a:prstGeom prst="ellipse">
            <a:avLst/>
          </a:prstGeom>
          <a:solidFill>
            <a:srgbClr val="FFFF00">
              <a:alpha val="4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Oval 9">
            <a:extLst>
              <a:ext uri="{FF2B5EF4-FFF2-40B4-BE49-F238E27FC236}">
                <a16:creationId xmlns:a16="http://schemas.microsoft.com/office/drawing/2014/main" xmlns="" id="{1B18281F-CC17-460A-8C05-0BA4C2966111}"/>
              </a:ext>
            </a:extLst>
          </p:cNvPr>
          <p:cNvSpPr/>
          <p:nvPr/>
        </p:nvSpPr>
        <p:spPr>
          <a:xfrm>
            <a:off x="8081081" y="6723733"/>
            <a:ext cx="802482" cy="780438"/>
          </a:xfrm>
          <a:prstGeom prst="ellipse">
            <a:avLst/>
          </a:prstGeom>
          <a:solidFill>
            <a:srgbClr val="FFFF00">
              <a:alpha val="4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Arrow: Left 4">
            <a:extLst>
              <a:ext uri="{FF2B5EF4-FFF2-40B4-BE49-F238E27FC236}">
                <a16:creationId xmlns:a16="http://schemas.microsoft.com/office/drawing/2014/main" xmlns="" id="{8370A3E4-D54B-4131-B1C8-ACCC86F9AD24}"/>
              </a:ext>
            </a:extLst>
          </p:cNvPr>
          <p:cNvSpPr/>
          <p:nvPr/>
        </p:nvSpPr>
        <p:spPr>
          <a:xfrm rot="3482049">
            <a:off x="8251593" y="7139449"/>
            <a:ext cx="669601" cy="291148"/>
          </a:xfrm>
          <a:custGeom>
            <a:avLst/>
            <a:gdLst>
              <a:gd name="connsiteX0" fmla="*/ 0 w 1235796"/>
              <a:gd name="connsiteY0" fmla="*/ 404268 h 808535"/>
              <a:gd name="connsiteX1" fmla="*/ 511374 w 1235796"/>
              <a:gd name="connsiteY1" fmla="*/ 0 h 808535"/>
              <a:gd name="connsiteX2" fmla="*/ 511374 w 1235796"/>
              <a:gd name="connsiteY2" fmla="*/ 247290 h 808535"/>
              <a:gd name="connsiteX3" fmla="*/ 1235796 w 1235796"/>
              <a:gd name="connsiteY3" fmla="*/ 247290 h 808535"/>
              <a:gd name="connsiteX4" fmla="*/ 1235796 w 1235796"/>
              <a:gd name="connsiteY4" fmla="*/ 561245 h 808535"/>
              <a:gd name="connsiteX5" fmla="*/ 511374 w 1235796"/>
              <a:gd name="connsiteY5" fmla="*/ 561245 h 808535"/>
              <a:gd name="connsiteX6" fmla="*/ 511374 w 1235796"/>
              <a:gd name="connsiteY6" fmla="*/ 808535 h 808535"/>
              <a:gd name="connsiteX7" fmla="*/ 0 w 1235796"/>
              <a:gd name="connsiteY7" fmla="*/ 404268 h 808535"/>
              <a:gd name="connsiteX0" fmla="*/ 0 w 1235796"/>
              <a:gd name="connsiteY0" fmla="*/ 404268 h 808535"/>
              <a:gd name="connsiteX1" fmla="*/ 511374 w 1235796"/>
              <a:gd name="connsiteY1" fmla="*/ 0 h 808535"/>
              <a:gd name="connsiteX2" fmla="*/ 511374 w 1235796"/>
              <a:gd name="connsiteY2" fmla="*/ 247290 h 808535"/>
              <a:gd name="connsiteX3" fmla="*/ 1235796 w 1235796"/>
              <a:gd name="connsiteY3" fmla="*/ 247290 h 808535"/>
              <a:gd name="connsiteX4" fmla="*/ 1232414 w 1235796"/>
              <a:gd name="connsiteY4" fmla="*/ 536679 h 808535"/>
              <a:gd name="connsiteX5" fmla="*/ 511374 w 1235796"/>
              <a:gd name="connsiteY5" fmla="*/ 561245 h 808535"/>
              <a:gd name="connsiteX6" fmla="*/ 511374 w 1235796"/>
              <a:gd name="connsiteY6" fmla="*/ 808535 h 808535"/>
              <a:gd name="connsiteX7" fmla="*/ 0 w 1235796"/>
              <a:gd name="connsiteY7" fmla="*/ 404268 h 808535"/>
              <a:gd name="connsiteX0" fmla="*/ 0 w 1234480"/>
              <a:gd name="connsiteY0" fmla="*/ 404268 h 808535"/>
              <a:gd name="connsiteX1" fmla="*/ 511374 w 1234480"/>
              <a:gd name="connsiteY1" fmla="*/ 0 h 808535"/>
              <a:gd name="connsiteX2" fmla="*/ 511374 w 1234480"/>
              <a:gd name="connsiteY2" fmla="*/ 247290 h 808535"/>
              <a:gd name="connsiteX3" fmla="*/ 1234480 w 1234480"/>
              <a:gd name="connsiteY3" fmla="*/ 291380 h 808535"/>
              <a:gd name="connsiteX4" fmla="*/ 1232414 w 1234480"/>
              <a:gd name="connsiteY4" fmla="*/ 536679 h 808535"/>
              <a:gd name="connsiteX5" fmla="*/ 511374 w 1234480"/>
              <a:gd name="connsiteY5" fmla="*/ 561245 h 808535"/>
              <a:gd name="connsiteX6" fmla="*/ 511374 w 1234480"/>
              <a:gd name="connsiteY6" fmla="*/ 808535 h 808535"/>
              <a:gd name="connsiteX7" fmla="*/ 0 w 1234480"/>
              <a:gd name="connsiteY7" fmla="*/ 404268 h 808535"/>
              <a:gd name="connsiteX0" fmla="*/ 0 w 1270051"/>
              <a:gd name="connsiteY0" fmla="*/ 404268 h 808535"/>
              <a:gd name="connsiteX1" fmla="*/ 511374 w 1270051"/>
              <a:gd name="connsiteY1" fmla="*/ 0 h 808535"/>
              <a:gd name="connsiteX2" fmla="*/ 511374 w 1270051"/>
              <a:gd name="connsiteY2" fmla="*/ 247290 h 808535"/>
              <a:gd name="connsiteX3" fmla="*/ 1234480 w 1270051"/>
              <a:gd name="connsiteY3" fmla="*/ 291380 h 808535"/>
              <a:gd name="connsiteX4" fmla="*/ 1232414 w 1270051"/>
              <a:gd name="connsiteY4" fmla="*/ 536679 h 808535"/>
              <a:gd name="connsiteX5" fmla="*/ 511374 w 1270051"/>
              <a:gd name="connsiteY5" fmla="*/ 561245 h 808535"/>
              <a:gd name="connsiteX6" fmla="*/ 511374 w 1270051"/>
              <a:gd name="connsiteY6" fmla="*/ 808535 h 808535"/>
              <a:gd name="connsiteX7" fmla="*/ 0 w 1270051"/>
              <a:gd name="connsiteY7" fmla="*/ 404268 h 808535"/>
              <a:gd name="connsiteX0" fmla="*/ 0 w 1294169"/>
              <a:gd name="connsiteY0" fmla="*/ 404268 h 808535"/>
              <a:gd name="connsiteX1" fmla="*/ 511374 w 1294169"/>
              <a:gd name="connsiteY1" fmla="*/ 0 h 808535"/>
              <a:gd name="connsiteX2" fmla="*/ 511374 w 1294169"/>
              <a:gd name="connsiteY2" fmla="*/ 247290 h 808535"/>
              <a:gd name="connsiteX3" fmla="*/ 1234480 w 1294169"/>
              <a:gd name="connsiteY3" fmla="*/ 291380 h 808535"/>
              <a:gd name="connsiteX4" fmla="*/ 1289950 w 1294169"/>
              <a:gd name="connsiteY4" fmla="*/ 516447 h 808535"/>
              <a:gd name="connsiteX5" fmla="*/ 511374 w 1294169"/>
              <a:gd name="connsiteY5" fmla="*/ 561245 h 808535"/>
              <a:gd name="connsiteX6" fmla="*/ 511374 w 1294169"/>
              <a:gd name="connsiteY6" fmla="*/ 808535 h 808535"/>
              <a:gd name="connsiteX7" fmla="*/ 0 w 1294169"/>
              <a:gd name="connsiteY7" fmla="*/ 404268 h 808535"/>
              <a:gd name="connsiteX0" fmla="*/ 0 w 1361462"/>
              <a:gd name="connsiteY0" fmla="*/ 404268 h 808535"/>
              <a:gd name="connsiteX1" fmla="*/ 511374 w 1361462"/>
              <a:gd name="connsiteY1" fmla="*/ 0 h 808535"/>
              <a:gd name="connsiteX2" fmla="*/ 511374 w 1361462"/>
              <a:gd name="connsiteY2" fmla="*/ 247290 h 808535"/>
              <a:gd name="connsiteX3" fmla="*/ 1234480 w 1361462"/>
              <a:gd name="connsiteY3" fmla="*/ 291380 h 808535"/>
              <a:gd name="connsiteX4" fmla="*/ 1289950 w 1361462"/>
              <a:gd name="connsiteY4" fmla="*/ 516447 h 808535"/>
              <a:gd name="connsiteX5" fmla="*/ 511374 w 1361462"/>
              <a:gd name="connsiteY5" fmla="*/ 561245 h 808535"/>
              <a:gd name="connsiteX6" fmla="*/ 511374 w 1361462"/>
              <a:gd name="connsiteY6" fmla="*/ 808535 h 808535"/>
              <a:gd name="connsiteX7" fmla="*/ 0 w 1361462"/>
              <a:gd name="connsiteY7" fmla="*/ 404268 h 808535"/>
              <a:gd name="connsiteX0" fmla="*/ 0 w 1402591"/>
              <a:gd name="connsiteY0" fmla="*/ 404268 h 808535"/>
              <a:gd name="connsiteX1" fmla="*/ 511374 w 1402591"/>
              <a:gd name="connsiteY1" fmla="*/ 0 h 808535"/>
              <a:gd name="connsiteX2" fmla="*/ 511374 w 1402591"/>
              <a:gd name="connsiteY2" fmla="*/ 247290 h 808535"/>
              <a:gd name="connsiteX3" fmla="*/ 1339487 w 1402591"/>
              <a:gd name="connsiteY3" fmla="*/ 297029 h 808535"/>
              <a:gd name="connsiteX4" fmla="*/ 1289950 w 1402591"/>
              <a:gd name="connsiteY4" fmla="*/ 516447 h 808535"/>
              <a:gd name="connsiteX5" fmla="*/ 511374 w 1402591"/>
              <a:gd name="connsiteY5" fmla="*/ 561245 h 808535"/>
              <a:gd name="connsiteX6" fmla="*/ 511374 w 1402591"/>
              <a:gd name="connsiteY6" fmla="*/ 808535 h 808535"/>
              <a:gd name="connsiteX7" fmla="*/ 0 w 1402591"/>
              <a:gd name="connsiteY7" fmla="*/ 404268 h 808535"/>
              <a:gd name="connsiteX0" fmla="*/ 0 w 1375398"/>
              <a:gd name="connsiteY0" fmla="*/ 404268 h 808535"/>
              <a:gd name="connsiteX1" fmla="*/ 511374 w 1375398"/>
              <a:gd name="connsiteY1" fmla="*/ 0 h 808535"/>
              <a:gd name="connsiteX2" fmla="*/ 511374 w 1375398"/>
              <a:gd name="connsiteY2" fmla="*/ 247290 h 808535"/>
              <a:gd name="connsiteX3" fmla="*/ 1339487 w 1375398"/>
              <a:gd name="connsiteY3" fmla="*/ 297029 h 808535"/>
              <a:gd name="connsiteX4" fmla="*/ 1289950 w 1375398"/>
              <a:gd name="connsiteY4" fmla="*/ 516447 h 808535"/>
              <a:gd name="connsiteX5" fmla="*/ 511374 w 1375398"/>
              <a:gd name="connsiteY5" fmla="*/ 561245 h 808535"/>
              <a:gd name="connsiteX6" fmla="*/ 511374 w 1375398"/>
              <a:gd name="connsiteY6" fmla="*/ 808535 h 808535"/>
              <a:gd name="connsiteX7" fmla="*/ 0 w 1375398"/>
              <a:gd name="connsiteY7" fmla="*/ 404268 h 808535"/>
              <a:gd name="connsiteX0" fmla="*/ 0 w 1354358"/>
              <a:gd name="connsiteY0" fmla="*/ 404268 h 808535"/>
              <a:gd name="connsiteX1" fmla="*/ 511374 w 1354358"/>
              <a:gd name="connsiteY1" fmla="*/ 0 h 808535"/>
              <a:gd name="connsiteX2" fmla="*/ 511374 w 1354358"/>
              <a:gd name="connsiteY2" fmla="*/ 247290 h 808535"/>
              <a:gd name="connsiteX3" fmla="*/ 1339487 w 1354358"/>
              <a:gd name="connsiteY3" fmla="*/ 297029 h 808535"/>
              <a:gd name="connsiteX4" fmla="*/ 1289950 w 1354358"/>
              <a:gd name="connsiteY4" fmla="*/ 516447 h 808535"/>
              <a:gd name="connsiteX5" fmla="*/ 511374 w 1354358"/>
              <a:gd name="connsiteY5" fmla="*/ 561245 h 808535"/>
              <a:gd name="connsiteX6" fmla="*/ 511374 w 1354358"/>
              <a:gd name="connsiteY6" fmla="*/ 808535 h 808535"/>
              <a:gd name="connsiteX7" fmla="*/ 0 w 1354358"/>
              <a:gd name="connsiteY7" fmla="*/ 404268 h 808535"/>
              <a:gd name="connsiteX0" fmla="*/ 0 w 1366711"/>
              <a:gd name="connsiteY0" fmla="*/ 404268 h 808535"/>
              <a:gd name="connsiteX1" fmla="*/ 511374 w 1366711"/>
              <a:gd name="connsiteY1" fmla="*/ 0 h 808535"/>
              <a:gd name="connsiteX2" fmla="*/ 511374 w 1366711"/>
              <a:gd name="connsiteY2" fmla="*/ 247290 h 808535"/>
              <a:gd name="connsiteX3" fmla="*/ 1339487 w 1366711"/>
              <a:gd name="connsiteY3" fmla="*/ 297029 h 808535"/>
              <a:gd name="connsiteX4" fmla="*/ 1289950 w 1366711"/>
              <a:gd name="connsiteY4" fmla="*/ 516447 h 808535"/>
              <a:gd name="connsiteX5" fmla="*/ 511374 w 1366711"/>
              <a:gd name="connsiteY5" fmla="*/ 561245 h 808535"/>
              <a:gd name="connsiteX6" fmla="*/ 511374 w 1366711"/>
              <a:gd name="connsiteY6" fmla="*/ 808535 h 808535"/>
              <a:gd name="connsiteX7" fmla="*/ 0 w 1366711"/>
              <a:gd name="connsiteY7" fmla="*/ 404268 h 808535"/>
              <a:gd name="connsiteX0" fmla="*/ 0 w 1356841"/>
              <a:gd name="connsiteY0" fmla="*/ 404268 h 808535"/>
              <a:gd name="connsiteX1" fmla="*/ 511374 w 1356841"/>
              <a:gd name="connsiteY1" fmla="*/ 0 h 808535"/>
              <a:gd name="connsiteX2" fmla="*/ 511374 w 1356841"/>
              <a:gd name="connsiteY2" fmla="*/ 247290 h 808535"/>
              <a:gd name="connsiteX3" fmla="*/ 1339487 w 1356841"/>
              <a:gd name="connsiteY3" fmla="*/ 297029 h 808535"/>
              <a:gd name="connsiteX4" fmla="*/ 1289950 w 1356841"/>
              <a:gd name="connsiteY4" fmla="*/ 516447 h 808535"/>
              <a:gd name="connsiteX5" fmla="*/ 511374 w 1356841"/>
              <a:gd name="connsiteY5" fmla="*/ 561245 h 808535"/>
              <a:gd name="connsiteX6" fmla="*/ 511374 w 1356841"/>
              <a:gd name="connsiteY6" fmla="*/ 808535 h 808535"/>
              <a:gd name="connsiteX7" fmla="*/ 0 w 1356841"/>
              <a:gd name="connsiteY7" fmla="*/ 404268 h 808535"/>
              <a:gd name="connsiteX0" fmla="*/ 0 w 1368799"/>
              <a:gd name="connsiteY0" fmla="*/ 404268 h 808535"/>
              <a:gd name="connsiteX1" fmla="*/ 511374 w 1368799"/>
              <a:gd name="connsiteY1" fmla="*/ 0 h 808535"/>
              <a:gd name="connsiteX2" fmla="*/ 511374 w 1368799"/>
              <a:gd name="connsiteY2" fmla="*/ 247290 h 808535"/>
              <a:gd name="connsiteX3" fmla="*/ 1339487 w 1368799"/>
              <a:gd name="connsiteY3" fmla="*/ 297029 h 808535"/>
              <a:gd name="connsiteX4" fmla="*/ 1289950 w 1368799"/>
              <a:gd name="connsiteY4" fmla="*/ 516447 h 808535"/>
              <a:gd name="connsiteX5" fmla="*/ 511374 w 1368799"/>
              <a:gd name="connsiteY5" fmla="*/ 561245 h 808535"/>
              <a:gd name="connsiteX6" fmla="*/ 511374 w 1368799"/>
              <a:gd name="connsiteY6" fmla="*/ 808535 h 808535"/>
              <a:gd name="connsiteX7" fmla="*/ 0 w 1368799"/>
              <a:gd name="connsiteY7" fmla="*/ 404268 h 808535"/>
              <a:gd name="connsiteX0" fmla="*/ 0 w 1381783"/>
              <a:gd name="connsiteY0" fmla="*/ 404268 h 808535"/>
              <a:gd name="connsiteX1" fmla="*/ 511374 w 1381783"/>
              <a:gd name="connsiteY1" fmla="*/ 0 h 808535"/>
              <a:gd name="connsiteX2" fmla="*/ 511374 w 1381783"/>
              <a:gd name="connsiteY2" fmla="*/ 247290 h 808535"/>
              <a:gd name="connsiteX3" fmla="*/ 1339487 w 1381783"/>
              <a:gd name="connsiteY3" fmla="*/ 297029 h 808535"/>
              <a:gd name="connsiteX4" fmla="*/ 1289950 w 1381783"/>
              <a:gd name="connsiteY4" fmla="*/ 516447 h 808535"/>
              <a:gd name="connsiteX5" fmla="*/ 511374 w 1381783"/>
              <a:gd name="connsiteY5" fmla="*/ 561245 h 808535"/>
              <a:gd name="connsiteX6" fmla="*/ 511374 w 1381783"/>
              <a:gd name="connsiteY6" fmla="*/ 808535 h 808535"/>
              <a:gd name="connsiteX7" fmla="*/ 0 w 1381783"/>
              <a:gd name="connsiteY7" fmla="*/ 404268 h 808535"/>
              <a:gd name="connsiteX0" fmla="*/ 0 w 1390015"/>
              <a:gd name="connsiteY0" fmla="*/ 404268 h 808535"/>
              <a:gd name="connsiteX1" fmla="*/ 511374 w 1390015"/>
              <a:gd name="connsiteY1" fmla="*/ 0 h 808535"/>
              <a:gd name="connsiteX2" fmla="*/ 511374 w 1390015"/>
              <a:gd name="connsiteY2" fmla="*/ 247290 h 808535"/>
              <a:gd name="connsiteX3" fmla="*/ 1339487 w 1390015"/>
              <a:gd name="connsiteY3" fmla="*/ 297029 h 808535"/>
              <a:gd name="connsiteX4" fmla="*/ 1289950 w 1390015"/>
              <a:gd name="connsiteY4" fmla="*/ 516447 h 808535"/>
              <a:gd name="connsiteX5" fmla="*/ 511374 w 1390015"/>
              <a:gd name="connsiteY5" fmla="*/ 561245 h 808535"/>
              <a:gd name="connsiteX6" fmla="*/ 511374 w 1390015"/>
              <a:gd name="connsiteY6" fmla="*/ 808535 h 808535"/>
              <a:gd name="connsiteX7" fmla="*/ 0 w 1390015"/>
              <a:gd name="connsiteY7" fmla="*/ 404268 h 808535"/>
              <a:gd name="connsiteX0" fmla="*/ 0 w 1396988"/>
              <a:gd name="connsiteY0" fmla="*/ 404268 h 808535"/>
              <a:gd name="connsiteX1" fmla="*/ 511374 w 1396988"/>
              <a:gd name="connsiteY1" fmla="*/ 0 h 808535"/>
              <a:gd name="connsiteX2" fmla="*/ 511374 w 1396988"/>
              <a:gd name="connsiteY2" fmla="*/ 247290 h 808535"/>
              <a:gd name="connsiteX3" fmla="*/ 1339487 w 1396988"/>
              <a:gd name="connsiteY3" fmla="*/ 297029 h 808535"/>
              <a:gd name="connsiteX4" fmla="*/ 1289950 w 1396988"/>
              <a:gd name="connsiteY4" fmla="*/ 516447 h 808535"/>
              <a:gd name="connsiteX5" fmla="*/ 511374 w 1396988"/>
              <a:gd name="connsiteY5" fmla="*/ 561245 h 808535"/>
              <a:gd name="connsiteX6" fmla="*/ 511374 w 1396988"/>
              <a:gd name="connsiteY6" fmla="*/ 808535 h 808535"/>
              <a:gd name="connsiteX7" fmla="*/ 0 w 1396988"/>
              <a:gd name="connsiteY7" fmla="*/ 404268 h 808535"/>
              <a:gd name="connsiteX0" fmla="*/ 0 w 1408913"/>
              <a:gd name="connsiteY0" fmla="*/ 404268 h 808535"/>
              <a:gd name="connsiteX1" fmla="*/ 511374 w 1408913"/>
              <a:gd name="connsiteY1" fmla="*/ 0 h 808535"/>
              <a:gd name="connsiteX2" fmla="*/ 511374 w 1408913"/>
              <a:gd name="connsiteY2" fmla="*/ 247290 h 808535"/>
              <a:gd name="connsiteX3" fmla="*/ 1339487 w 1408913"/>
              <a:gd name="connsiteY3" fmla="*/ 297029 h 808535"/>
              <a:gd name="connsiteX4" fmla="*/ 1289950 w 1408913"/>
              <a:gd name="connsiteY4" fmla="*/ 516447 h 808535"/>
              <a:gd name="connsiteX5" fmla="*/ 511374 w 1408913"/>
              <a:gd name="connsiteY5" fmla="*/ 561245 h 808535"/>
              <a:gd name="connsiteX6" fmla="*/ 511374 w 1408913"/>
              <a:gd name="connsiteY6" fmla="*/ 808535 h 808535"/>
              <a:gd name="connsiteX7" fmla="*/ 0 w 1408913"/>
              <a:gd name="connsiteY7" fmla="*/ 404268 h 808535"/>
              <a:gd name="connsiteX0" fmla="*/ 0 w 1431912"/>
              <a:gd name="connsiteY0" fmla="*/ 404268 h 808535"/>
              <a:gd name="connsiteX1" fmla="*/ 511374 w 1431912"/>
              <a:gd name="connsiteY1" fmla="*/ 0 h 808535"/>
              <a:gd name="connsiteX2" fmla="*/ 511374 w 1431912"/>
              <a:gd name="connsiteY2" fmla="*/ 247290 h 808535"/>
              <a:gd name="connsiteX3" fmla="*/ 1339487 w 1431912"/>
              <a:gd name="connsiteY3" fmla="*/ 297029 h 808535"/>
              <a:gd name="connsiteX4" fmla="*/ 1289950 w 1431912"/>
              <a:gd name="connsiteY4" fmla="*/ 516447 h 808535"/>
              <a:gd name="connsiteX5" fmla="*/ 511374 w 1431912"/>
              <a:gd name="connsiteY5" fmla="*/ 561245 h 808535"/>
              <a:gd name="connsiteX6" fmla="*/ 511374 w 1431912"/>
              <a:gd name="connsiteY6" fmla="*/ 808535 h 808535"/>
              <a:gd name="connsiteX7" fmla="*/ 0 w 1431912"/>
              <a:gd name="connsiteY7" fmla="*/ 404268 h 808535"/>
              <a:gd name="connsiteX0" fmla="*/ 0 w 1411814"/>
              <a:gd name="connsiteY0" fmla="*/ 404268 h 808535"/>
              <a:gd name="connsiteX1" fmla="*/ 511374 w 1411814"/>
              <a:gd name="connsiteY1" fmla="*/ 0 h 808535"/>
              <a:gd name="connsiteX2" fmla="*/ 511374 w 1411814"/>
              <a:gd name="connsiteY2" fmla="*/ 247290 h 808535"/>
              <a:gd name="connsiteX3" fmla="*/ 1339487 w 1411814"/>
              <a:gd name="connsiteY3" fmla="*/ 297029 h 808535"/>
              <a:gd name="connsiteX4" fmla="*/ 1289950 w 1411814"/>
              <a:gd name="connsiteY4" fmla="*/ 516447 h 808535"/>
              <a:gd name="connsiteX5" fmla="*/ 511374 w 1411814"/>
              <a:gd name="connsiteY5" fmla="*/ 561245 h 808535"/>
              <a:gd name="connsiteX6" fmla="*/ 511374 w 1411814"/>
              <a:gd name="connsiteY6" fmla="*/ 808535 h 808535"/>
              <a:gd name="connsiteX7" fmla="*/ 0 w 1411814"/>
              <a:gd name="connsiteY7" fmla="*/ 404268 h 808535"/>
              <a:gd name="connsiteX0" fmla="*/ 0 w 1412598"/>
              <a:gd name="connsiteY0" fmla="*/ 404268 h 808535"/>
              <a:gd name="connsiteX1" fmla="*/ 511374 w 1412598"/>
              <a:gd name="connsiteY1" fmla="*/ 0 h 808535"/>
              <a:gd name="connsiteX2" fmla="*/ 511374 w 1412598"/>
              <a:gd name="connsiteY2" fmla="*/ 247290 h 808535"/>
              <a:gd name="connsiteX3" fmla="*/ 1339487 w 1412598"/>
              <a:gd name="connsiteY3" fmla="*/ 297029 h 808535"/>
              <a:gd name="connsiteX4" fmla="*/ 1291652 w 1412598"/>
              <a:gd name="connsiteY4" fmla="*/ 543706 h 808535"/>
              <a:gd name="connsiteX5" fmla="*/ 511374 w 1412598"/>
              <a:gd name="connsiteY5" fmla="*/ 561245 h 808535"/>
              <a:gd name="connsiteX6" fmla="*/ 511374 w 1412598"/>
              <a:gd name="connsiteY6" fmla="*/ 808535 h 808535"/>
              <a:gd name="connsiteX7" fmla="*/ 0 w 1412598"/>
              <a:gd name="connsiteY7" fmla="*/ 404268 h 808535"/>
              <a:gd name="connsiteX0" fmla="*/ 0 w 1414043"/>
              <a:gd name="connsiteY0" fmla="*/ 404268 h 808535"/>
              <a:gd name="connsiteX1" fmla="*/ 511374 w 1414043"/>
              <a:gd name="connsiteY1" fmla="*/ 0 h 808535"/>
              <a:gd name="connsiteX2" fmla="*/ 511374 w 1414043"/>
              <a:gd name="connsiteY2" fmla="*/ 247290 h 808535"/>
              <a:gd name="connsiteX3" fmla="*/ 1342160 w 1414043"/>
              <a:gd name="connsiteY3" fmla="*/ 268757 h 808535"/>
              <a:gd name="connsiteX4" fmla="*/ 1291652 w 1414043"/>
              <a:gd name="connsiteY4" fmla="*/ 543706 h 808535"/>
              <a:gd name="connsiteX5" fmla="*/ 511374 w 1414043"/>
              <a:gd name="connsiteY5" fmla="*/ 561245 h 808535"/>
              <a:gd name="connsiteX6" fmla="*/ 511374 w 1414043"/>
              <a:gd name="connsiteY6" fmla="*/ 808535 h 808535"/>
              <a:gd name="connsiteX7" fmla="*/ 0 w 1414043"/>
              <a:gd name="connsiteY7" fmla="*/ 404268 h 808535"/>
              <a:gd name="connsiteX0" fmla="*/ 0 w 1403439"/>
              <a:gd name="connsiteY0" fmla="*/ 404268 h 808535"/>
              <a:gd name="connsiteX1" fmla="*/ 511374 w 1403439"/>
              <a:gd name="connsiteY1" fmla="*/ 0 h 808535"/>
              <a:gd name="connsiteX2" fmla="*/ 511374 w 1403439"/>
              <a:gd name="connsiteY2" fmla="*/ 247290 h 808535"/>
              <a:gd name="connsiteX3" fmla="*/ 1342160 w 1403439"/>
              <a:gd name="connsiteY3" fmla="*/ 268757 h 808535"/>
              <a:gd name="connsiteX4" fmla="*/ 1291652 w 1403439"/>
              <a:gd name="connsiteY4" fmla="*/ 543706 h 808535"/>
              <a:gd name="connsiteX5" fmla="*/ 511374 w 1403439"/>
              <a:gd name="connsiteY5" fmla="*/ 561245 h 808535"/>
              <a:gd name="connsiteX6" fmla="*/ 511374 w 1403439"/>
              <a:gd name="connsiteY6" fmla="*/ 808535 h 808535"/>
              <a:gd name="connsiteX7" fmla="*/ 0 w 1403439"/>
              <a:gd name="connsiteY7" fmla="*/ 404268 h 808535"/>
              <a:gd name="connsiteX0" fmla="*/ 0 w 1405264"/>
              <a:gd name="connsiteY0" fmla="*/ 404268 h 808535"/>
              <a:gd name="connsiteX1" fmla="*/ 511374 w 1405264"/>
              <a:gd name="connsiteY1" fmla="*/ 0 h 808535"/>
              <a:gd name="connsiteX2" fmla="*/ 511374 w 1405264"/>
              <a:gd name="connsiteY2" fmla="*/ 247290 h 808535"/>
              <a:gd name="connsiteX3" fmla="*/ 1342160 w 1405264"/>
              <a:gd name="connsiteY3" fmla="*/ 268757 h 808535"/>
              <a:gd name="connsiteX4" fmla="*/ 1291652 w 1405264"/>
              <a:gd name="connsiteY4" fmla="*/ 543706 h 808535"/>
              <a:gd name="connsiteX5" fmla="*/ 511374 w 1405264"/>
              <a:gd name="connsiteY5" fmla="*/ 561245 h 808535"/>
              <a:gd name="connsiteX6" fmla="*/ 511374 w 1405264"/>
              <a:gd name="connsiteY6" fmla="*/ 808535 h 808535"/>
              <a:gd name="connsiteX7" fmla="*/ 0 w 1405264"/>
              <a:gd name="connsiteY7" fmla="*/ 404268 h 808535"/>
              <a:gd name="connsiteX0" fmla="*/ 0 w 1407086"/>
              <a:gd name="connsiteY0" fmla="*/ 404268 h 808535"/>
              <a:gd name="connsiteX1" fmla="*/ 511374 w 1407086"/>
              <a:gd name="connsiteY1" fmla="*/ 0 h 808535"/>
              <a:gd name="connsiteX2" fmla="*/ 511374 w 1407086"/>
              <a:gd name="connsiteY2" fmla="*/ 247290 h 808535"/>
              <a:gd name="connsiteX3" fmla="*/ 1342160 w 1407086"/>
              <a:gd name="connsiteY3" fmla="*/ 268757 h 808535"/>
              <a:gd name="connsiteX4" fmla="*/ 1291652 w 1407086"/>
              <a:gd name="connsiteY4" fmla="*/ 543706 h 808535"/>
              <a:gd name="connsiteX5" fmla="*/ 511374 w 1407086"/>
              <a:gd name="connsiteY5" fmla="*/ 561245 h 808535"/>
              <a:gd name="connsiteX6" fmla="*/ 511374 w 1407086"/>
              <a:gd name="connsiteY6" fmla="*/ 808535 h 808535"/>
              <a:gd name="connsiteX7" fmla="*/ 0 w 1407086"/>
              <a:gd name="connsiteY7" fmla="*/ 404268 h 808535"/>
              <a:gd name="connsiteX0" fmla="*/ 0 w 1402075"/>
              <a:gd name="connsiteY0" fmla="*/ 404268 h 808535"/>
              <a:gd name="connsiteX1" fmla="*/ 511374 w 1402075"/>
              <a:gd name="connsiteY1" fmla="*/ 0 h 808535"/>
              <a:gd name="connsiteX2" fmla="*/ 511374 w 1402075"/>
              <a:gd name="connsiteY2" fmla="*/ 247290 h 808535"/>
              <a:gd name="connsiteX3" fmla="*/ 1342160 w 1402075"/>
              <a:gd name="connsiteY3" fmla="*/ 268757 h 808535"/>
              <a:gd name="connsiteX4" fmla="*/ 1291652 w 1402075"/>
              <a:gd name="connsiteY4" fmla="*/ 543706 h 808535"/>
              <a:gd name="connsiteX5" fmla="*/ 511374 w 1402075"/>
              <a:gd name="connsiteY5" fmla="*/ 561245 h 808535"/>
              <a:gd name="connsiteX6" fmla="*/ 511374 w 1402075"/>
              <a:gd name="connsiteY6" fmla="*/ 808535 h 808535"/>
              <a:gd name="connsiteX7" fmla="*/ 0 w 1402075"/>
              <a:gd name="connsiteY7" fmla="*/ 404268 h 808535"/>
              <a:gd name="connsiteX0" fmla="*/ 0 w 1411592"/>
              <a:gd name="connsiteY0" fmla="*/ 404268 h 808535"/>
              <a:gd name="connsiteX1" fmla="*/ 511374 w 1411592"/>
              <a:gd name="connsiteY1" fmla="*/ 0 h 808535"/>
              <a:gd name="connsiteX2" fmla="*/ 511374 w 1411592"/>
              <a:gd name="connsiteY2" fmla="*/ 247290 h 808535"/>
              <a:gd name="connsiteX3" fmla="*/ 1342160 w 1411592"/>
              <a:gd name="connsiteY3" fmla="*/ 268757 h 808535"/>
              <a:gd name="connsiteX4" fmla="*/ 1291652 w 1411592"/>
              <a:gd name="connsiteY4" fmla="*/ 543706 h 808535"/>
              <a:gd name="connsiteX5" fmla="*/ 511374 w 1411592"/>
              <a:gd name="connsiteY5" fmla="*/ 561245 h 808535"/>
              <a:gd name="connsiteX6" fmla="*/ 511374 w 1411592"/>
              <a:gd name="connsiteY6" fmla="*/ 808535 h 808535"/>
              <a:gd name="connsiteX7" fmla="*/ 0 w 1411592"/>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402358"/>
              <a:gd name="connsiteY0" fmla="*/ 404268 h 808535"/>
              <a:gd name="connsiteX1" fmla="*/ 511374 w 1402358"/>
              <a:gd name="connsiteY1" fmla="*/ 0 h 808535"/>
              <a:gd name="connsiteX2" fmla="*/ 511374 w 1402358"/>
              <a:gd name="connsiteY2" fmla="*/ 247290 h 808535"/>
              <a:gd name="connsiteX3" fmla="*/ 1326344 w 1402358"/>
              <a:gd name="connsiteY3" fmla="*/ 270114 h 808535"/>
              <a:gd name="connsiteX4" fmla="*/ 1291652 w 1402358"/>
              <a:gd name="connsiteY4" fmla="*/ 543706 h 808535"/>
              <a:gd name="connsiteX5" fmla="*/ 511374 w 1402358"/>
              <a:gd name="connsiteY5" fmla="*/ 561245 h 808535"/>
              <a:gd name="connsiteX6" fmla="*/ 511374 w 1402358"/>
              <a:gd name="connsiteY6" fmla="*/ 808535 h 808535"/>
              <a:gd name="connsiteX7" fmla="*/ 0 w 1402358"/>
              <a:gd name="connsiteY7" fmla="*/ 404268 h 808535"/>
              <a:gd name="connsiteX0" fmla="*/ 0 w 1368254"/>
              <a:gd name="connsiteY0" fmla="*/ 404268 h 808535"/>
              <a:gd name="connsiteX1" fmla="*/ 511374 w 1368254"/>
              <a:gd name="connsiteY1" fmla="*/ 0 h 808535"/>
              <a:gd name="connsiteX2" fmla="*/ 511374 w 1368254"/>
              <a:gd name="connsiteY2" fmla="*/ 247290 h 808535"/>
              <a:gd name="connsiteX3" fmla="*/ 1326344 w 1368254"/>
              <a:gd name="connsiteY3" fmla="*/ 270114 h 808535"/>
              <a:gd name="connsiteX4" fmla="*/ 1291652 w 1368254"/>
              <a:gd name="connsiteY4" fmla="*/ 543706 h 808535"/>
              <a:gd name="connsiteX5" fmla="*/ 511374 w 1368254"/>
              <a:gd name="connsiteY5" fmla="*/ 561245 h 808535"/>
              <a:gd name="connsiteX6" fmla="*/ 511374 w 1368254"/>
              <a:gd name="connsiteY6" fmla="*/ 808535 h 808535"/>
              <a:gd name="connsiteX7" fmla="*/ 0 w 1368254"/>
              <a:gd name="connsiteY7" fmla="*/ 404268 h 808535"/>
              <a:gd name="connsiteX0" fmla="*/ 0 w 1326344"/>
              <a:gd name="connsiteY0" fmla="*/ 404268 h 808535"/>
              <a:gd name="connsiteX1" fmla="*/ 511374 w 1326344"/>
              <a:gd name="connsiteY1" fmla="*/ 0 h 808535"/>
              <a:gd name="connsiteX2" fmla="*/ 511374 w 1326344"/>
              <a:gd name="connsiteY2" fmla="*/ 247290 h 808535"/>
              <a:gd name="connsiteX3" fmla="*/ 1326344 w 1326344"/>
              <a:gd name="connsiteY3" fmla="*/ 270114 h 808535"/>
              <a:gd name="connsiteX4" fmla="*/ 1291652 w 1326344"/>
              <a:gd name="connsiteY4" fmla="*/ 543706 h 808535"/>
              <a:gd name="connsiteX5" fmla="*/ 511374 w 1326344"/>
              <a:gd name="connsiteY5" fmla="*/ 561245 h 808535"/>
              <a:gd name="connsiteX6" fmla="*/ 511374 w 1326344"/>
              <a:gd name="connsiteY6" fmla="*/ 808535 h 808535"/>
              <a:gd name="connsiteX7" fmla="*/ 0 w 1326344"/>
              <a:gd name="connsiteY7" fmla="*/ 404268 h 808535"/>
              <a:gd name="connsiteX0" fmla="*/ 0 w 1326344"/>
              <a:gd name="connsiteY0" fmla="*/ 404268 h 808535"/>
              <a:gd name="connsiteX1" fmla="*/ 511374 w 1326344"/>
              <a:gd name="connsiteY1" fmla="*/ 0 h 808535"/>
              <a:gd name="connsiteX2" fmla="*/ 511374 w 1326344"/>
              <a:gd name="connsiteY2" fmla="*/ 247290 h 808535"/>
              <a:gd name="connsiteX3" fmla="*/ 1326344 w 1326344"/>
              <a:gd name="connsiteY3" fmla="*/ 270114 h 808535"/>
              <a:gd name="connsiteX4" fmla="*/ 1291652 w 1326344"/>
              <a:gd name="connsiteY4" fmla="*/ 543706 h 808535"/>
              <a:gd name="connsiteX5" fmla="*/ 511374 w 1326344"/>
              <a:gd name="connsiteY5" fmla="*/ 561245 h 808535"/>
              <a:gd name="connsiteX6" fmla="*/ 511374 w 1326344"/>
              <a:gd name="connsiteY6" fmla="*/ 808535 h 808535"/>
              <a:gd name="connsiteX7" fmla="*/ 0 w 1326344"/>
              <a:gd name="connsiteY7" fmla="*/ 404268 h 808535"/>
              <a:gd name="connsiteX0" fmla="*/ 0 w 1318381"/>
              <a:gd name="connsiteY0" fmla="*/ 404268 h 808535"/>
              <a:gd name="connsiteX1" fmla="*/ 511374 w 1318381"/>
              <a:gd name="connsiteY1" fmla="*/ 0 h 808535"/>
              <a:gd name="connsiteX2" fmla="*/ 511374 w 1318381"/>
              <a:gd name="connsiteY2" fmla="*/ 247290 h 808535"/>
              <a:gd name="connsiteX3" fmla="*/ 1318381 w 1318381"/>
              <a:gd name="connsiteY3" fmla="*/ 256023 h 808535"/>
              <a:gd name="connsiteX4" fmla="*/ 1291652 w 1318381"/>
              <a:gd name="connsiteY4" fmla="*/ 543706 h 808535"/>
              <a:gd name="connsiteX5" fmla="*/ 511374 w 1318381"/>
              <a:gd name="connsiteY5" fmla="*/ 561245 h 808535"/>
              <a:gd name="connsiteX6" fmla="*/ 511374 w 1318381"/>
              <a:gd name="connsiteY6" fmla="*/ 808535 h 808535"/>
              <a:gd name="connsiteX7" fmla="*/ 0 w 1318381"/>
              <a:gd name="connsiteY7" fmla="*/ 404268 h 808535"/>
              <a:gd name="connsiteX0" fmla="*/ 0 w 1343814"/>
              <a:gd name="connsiteY0" fmla="*/ 404268 h 808535"/>
              <a:gd name="connsiteX1" fmla="*/ 511374 w 1343814"/>
              <a:gd name="connsiteY1" fmla="*/ 0 h 808535"/>
              <a:gd name="connsiteX2" fmla="*/ 511374 w 1343814"/>
              <a:gd name="connsiteY2" fmla="*/ 247290 h 808535"/>
              <a:gd name="connsiteX3" fmla="*/ 1318381 w 1343814"/>
              <a:gd name="connsiteY3" fmla="*/ 256023 h 808535"/>
              <a:gd name="connsiteX4" fmla="*/ 1331767 w 1343814"/>
              <a:gd name="connsiteY4" fmla="*/ 522926 h 808535"/>
              <a:gd name="connsiteX5" fmla="*/ 511374 w 1343814"/>
              <a:gd name="connsiteY5" fmla="*/ 561245 h 808535"/>
              <a:gd name="connsiteX6" fmla="*/ 511374 w 1343814"/>
              <a:gd name="connsiteY6" fmla="*/ 808535 h 808535"/>
              <a:gd name="connsiteX7" fmla="*/ 0 w 1343814"/>
              <a:gd name="connsiteY7" fmla="*/ 404268 h 808535"/>
              <a:gd name="connsiteX0" fmla="*/ 0 w 1363193"/>
              <a:gd name="connsiteY0" fmla="*/ 404268 h 808535"/>
              <a:gd name="connsiteX1" fmla="*/ 511374 w 1363193"/>
              <a:gd name="connsiteY1" fmla="*/ 0 h 808535"/>
              <a:gd name="connsiteX2" fmla="*/ 511374 w 1363193"/>
              <a:gd name="connsiteY2" fmla="*/ 247290 h 808535"/>
              <a:gd name="connsiteX3" fmla="*/ 1363194 w 1363193"/>
              <a:gd name="connsiteY3" fmla="*/ 234064 h 808535"/>
              <a:gd name="connsiteX4" fmla="*/ 1331767 w 1363193"/>
              <a:gd name="connsiteY4" fmla="*/ 522926 h 808535"/>
              <a:gd name="connsiteX5" fmla="*/ 511374 w 1363193"/>
              <a:gd name="connsiteY5" fmla="*/ 561245 h 808535"/>
              <a:gd name="connsiteX6" fmla="*/ 511374 w 1363193"/>
              <a:gd name="connsiteY6" fmla="*/ 808535 h 808535"/>
              <a:gd name="connsiteX7" fmla="*/ 0 w 1363193"/>
              <a:gd name="connsiteY7" fmla="*/ 404268 h 808535"/>
              <a:gd name="connsiteX0" fmla="*/ 0 w 1363193"/>
              <a:gd name="connsiteY0" fmla="*/ 404268 h 808535"/>
              <a:gd name="connsiteX1" fmla="*/ 511374 w 1363193"/>
              <a:gd name="connsiteY1" fmla="*/ 0 h 808535"/>
              <a:gd name="connsiteX2" fmla="*/ 511374 w 1363193"/>
              <a:gd name="connsiteY2" fmla="*/ 247290 h 808535"/>
              <a:gd name="connsiteX3" fmla="*/ 1363194 w 1363193"/>
              <a:gd name="connsiteY3" fmla="*/ 234064 h 808535"/>
              <a:gd name="connsiteX4" fmla="*/ 1261744 w 1363193"/>
              <a:gd name="connsiteY4" fmla="*/ 551934 h 808535"/>
              <a:gd name="connsiteX5" fmla="*/ 511374 w 1363193"/>
              <a:gd name="connsiteY5" fmla="*/ 561245 h 808535"/>
              <a:gd name="connsiteX6" fmla="*/ 511374 w 1363193"/>
              <a:gd name="connsiteY6" fmla="*/ 808535 h 808535"/>
              <a:gd name="connsiteX7" fmla="*/ 0 w 1363193"/>
              <a:gd name="connsiteY7" fmla="*/ 404268 h 808535"/>
              <a:gd name="connsiteX0" fmla="*/ 0 w 1363193"/>
              <a:gd name="connsiteY0" fmla="*/ 404268 h 808535"/>
              <a:gd name="connsiteX1" fmla="*/ 511374 w 1363193"/>
              <a:gd name="connsiteY1" fmla="*/ 0 h 808535"/>
              <a:gd name="connsiteX2" fmla="*/ 511374 w 1363193"/>
              <a:gd name="connsiteY2" fmla="*/ 247290 h 808535"/>
              <a:gd name="connsiteX3" fmla="*/ 1363194 w 1363193"/>
              <a:gd name="connsiteY3" fmla="*/ 234064 h 808535"/>
              <a:gd name="connsiteX4" fmla="*/ 1261744 w 1363193"/>
              <a:gd name="connsiteY4" fmla="*/ 551934 h 808535"/>
              <a:gd name="connsiteX5" fmla="*/ 511374 w 1363193"/>
              <a:gd name="connsiteY5" fmla="*/ 561245 h 808535"/>
              <a:gd name="connsiteX6" fmla="*/ 511374 w 1363193"/>
              <a:gd name="connsiteY6" fmla="*/ 808535 h 808535"/>
              <a:gd name="connsiteX7" fmla="*/ 0 w 1363193"/>
              <a:gd name="connsiteY7" fmla="*/ 404268 h 808535"/>
              <a:gd name="connsiteX0" fmla="*/ 0 w 1363193"/>
              <a:gd name="connsiteY0" fmla="*/ 404268 h 808535"/>
              <a:gd name="connsiteX1" fmla="*/ 511374 w 1363193"/>
              <a:gd name="connsiteY1" fmla="*/ 0 h 808535"/>
              <a:gd name="connsiteX2" fmla="*/ 511374 w 1363193"/>
              <a:gd name="connsiteY2" fmla="*/ 247290 h 808535"/>
              <a:gd name="connsiteX3" fmla="*/ 1363194 w 1363193"/>
              <a:gd name="connsiteY3" fmla="*/ 234064 h 808535"/>
              <a:gd name="connsiteX4" fmla="*/ 1261744 w 1363193"/>
              <a:gd name="connsiteY4" fmla="*/ 551934 h 808535"/>
              <a:gd name="connsiteX5" fmla="*/ 511374 w 1363193"/>
              <a:gd name="connsiteY5" fmla="*/ 561245 h 808535"/>
              <a:gd name="connsiteX6" fmla="*/ 511374 w 1363193"/>
              <a:gd name="connsiteY6" fmla="*/ 808535 h 808535"/>
              <a:gd name="connsiteX7" fmla="*/ 0 w 1363193"/>
              <a:gd name="connsiteY7" fmla="*/ 404268 h 808535"/>
              <a:gd name="connsiteX0" fmla="*/ 0 w 1298673"/>
              <a:gd name="connsiteY0" fmla="*/ 404268 h 808535"/>
              <a:gd name="connsiteX1" fmla="*/ 511374 w 1298673"/>
              <a:gd name="connsiteY1" fmla="*/ 0 h 808535"/>
              <a:gd name="connsiteX2" fmla="*/ 511374 w 1298673"/>
              <a:gd name="connsiteY2" fmla="*/ 247290 h 808535"/>
              <a:gd name="connsiteX3" fmla="*/ 1298673 w 1298673"/>
              <a:gd name="connsiteY3" fmla="*/ 226877 h 808535"/>
              <a:gd name="connsiteX4" fmla="*/ 1261744 w 1298673"/>
              <a:gd name="connsiteY4" fmla="*/ 551934 h 808535"/>
              <a:gd name="connsiteX5" fmla="*/ 511374 w 1298673"/>
              <a:gd name="connsiteY5" fmla="*/ 561245 h 808535"/>
              <a:gd name="connsiteX6" fmla="*/ 511374 w 1298673"/>
              <a:gd name="connsiteY6" fmla="*/ 808535 h 808535"/>
              <a:gd name="connsiteX7" fmla="*/ 0 w 1298673"/>
              <a:gd name="connsiteY7" fmla="*/ 404268 h 808535"/>
              <a:gd name="connsiteX0" fmla="*/ 0 w 1298673"/>
              <a:gd name="connsiteY0" fmla="*/ 404268 h 808535"/>
              <a:gd name="connsiteX1" fmla="*/ 511374 w 1298673"/>
              <a:gd name="connsiteY1" fmla="*/ 0 h 808535"/>
              <a:gd name="connsiteX2" fmla="*/ 511374 w 1298673"/>
              <a:gd name="connsiteY2" fmla="*/ 247290 h 808535"/>
              <a:gd name="connsiteX3" fmla="*/ 1298672 w 1298673"/>
              <a:gd name="connsiteY3" fmla="*/ 226877 h 808535"/>
              <a:gd name="connsiteX4" fmla="*/ 1261744 w 1298673"/>
              <a:gd name="connsiteY4" fmla="*/ 551934 h 808535"/>
              <a:gd name="connsiteX5" fmla="*/ 511374 w 1298673"/>
              <a:gd name="connsiteY5" fmla="*/ 561245 h 808535"/>
              <a:gd name="connsiteX6" fmla="*/ 511374 w 1298673"/>
              <a:gd name="connsiteY6" fmla="*/ 808535 h 808535"/>
              <a:gd name="connsiteX7" fmla="*/ 0 w 1298673"/>
              <a:gd name="connsiteY7" fmla="*/ 404268 h 808535"/>
              <a:gd name="connsiteX0" fmla="*/ 0 w 1298680"/>
              <a:gd name="connsiteY0" fmla="*/ 404268 h 808535"/>
              <a:gd name="connsiteX1" fmla="*/ 511374 w 1298680"/>
              <a:gd name="connsiteY1" fmla="*/ 0 h 808535"/>
              <a:gd name="connsiteX2" fmla="*/ 511374 w 1298680"/>
              <a:gd name="connsiteY2" fmla="*/ 247290 h 808535"/>
              <a:gd name="connsiteX3" fmla="*/ 1298672 w 1298680"/>
              <a:gd name="connsiteY3" fmla="*/ 226877 h 808535"/>
              <a:gd name="connsiteX4" fmla="*/ 1296167 w 1298680"/>
              <a:gd name="connsiteY4" fmla="*/ 577240 h 808535"/>
              <a:gd name="connsiteX5" fmla="*/ 511374 w 1298680"/>
              <a:gd name="connsiteY5" fmla="*/ 561245 h 808535"/>
              <a:gd name="connsiteX6" fmla="*/ 511374 w 1298680"/>
              <a:gd name="connsiteY6" fmla="*/ 808535 h 808535"/>
              <a:gd name="connsiteX7" fmla="*/ 0 w 1298680"/>
              <a:gd name="connsiteY7" fmla="*/ 404268 h 808535"/>
              <a:gd name="connsiteX0" fmla="*/ 0 w 1298675"/>
              <a:gd name="connsiteY0" fmla="*/ 404268 h 808535"/>
              <a:gd name="connsiteX1" fmla="*/ 511374 w 1298675"/>
              <a:gd name="connsiteY1" fmla="*/ 0 h 808535"/>
              <a:gd name="connsiteX2" fmla="*/ 511374 w 1298675"/>
              <a:gd name="connsiteY2" fmla="*/ 247290 h 808535"/>
              <a:gd name="connsiteX3" fmla="*/ 1298672 w 1298675"/>
              <a:gd name="connsiteY3" fmla="*/ 226877 h 808535"/>
              <a:gd name="connsiteX4" fmla="*/ 1289402 w 1298675"/>
              <a:gd name="connsiteY4" fmla="*/ 564212 h 808535"/>
              <a:gd name="connsiteX5" fmla="*/ 511374 w 1298675"/>
              <a:gd name="connsiteY5" fmla="*/ 561245 h 808535"/>
              <a:gd name="connsiteX6" fmla="*/ 511374 w 1298675"/>
              <a:gd name="connsiteY6" fmla="*/ 808535 h 808535"/>
              <a:gd name="connsiteX7" fmla="*/ 0 w 1298675"/>
              <a:gd name="connsiteY7" fmla="*/ 404268 h 80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675" h="808535">
                <a:moveTo>
                  <a:pt x="0" y="404268"/>
                </a:moveTo>
                <a:cubicBezTo>
                  <a:pt x="170458" y="269512"/>
                  <a:pt x="309303" y="167423"/>
                  <a:pt x="511374" y="0"/>
                </a:cubicBezTo>
                <a:cubicBezTo>
                  <a:pt x="485402" y="119552"/>
                  <a:pt x="488392" y="147712"/>
                  <a:pt x="511374" y="247290"/>
                </a:cubicBezTo>
                <a:lnTo>
                  <a:pt x="1298672" y="226877"/>
                </a:lnTo>
                <a:cubicBezTo>
                  <a:pt x="1298843" y="250775"/>
                  <a:pt x="1289900" y="534669"/>
                  <a:pt x="1289402" y="564212"/>
                </a:cubicBezTo>
                <a:lnTo>
                  <a:pt x="511374" y="561245"/>
                </a:lnTo>
                <a:cubicBezTo>
                  <a:pt x="489759" y="657320"/>
                  <a:pt x="485854" y="690534"/>
                  <a:pt x="511374" y="808535"/>
                </a:cubicBezTo>
                <a:lnTo>
                  <a:pt x="0" y="404268"/>
                </a:lnTo>
                <a:close/>
              </a:path>
            </a:pathLst>
          </a:custGeom>
          <a:solidFill>
            <a:schemeClr val="bg1"/>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548276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371566"/>
            <a:ext cx="9146619"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View Flats by Location in Bangalore</a:t>
            </a:r>
            <a:endParaRPr lang="en-US" sz="4604" dirty="0"/>
          </a:p>
        </p:txBody>
      </p:sp>
      <p:sp>
        <p:nvSpPr>
          <p:cNvPr id="5" name="Text 2"/>
          <p:cNvSpPr/>
          <p:nvPr/>
        </p:nvSpPr>
        <p:spPr>
          <a:xfrm>
            <a:off x="2115622" y="1491458"/>
            <a:ext cx="10754558" cy="333256"/>
          </a:xfrm>
          <a:prstGeom prst="rect">
            <a:avLst/>
          </a:prstGeom>
          <a:noFill/>
          <a:ln/>
        </p:spPr>
        <p:txBody>
          <a:bodyPr wrap="none" rtlCol="0" anchor="t"/>
          <a:lstStyle/>
          <a:p>
            <a:pPr marL="342900" indent="-342900" algn="l">
              <a:lnSpc>
                <a:spcPts val="2624"/>
              </a:lnSpc>
              <a:buSzPct val="100000"/>
              <a:buChar char="•"/>
            </a:pPr>
            <a:r>
              <a:rPr lang="en-US" sz="1750" dirty="0">
                <a:solidFill>
                  <a:srgbClr val="272525"/>
                </a:solidFill>
                <a:latin typeface="Montserrat" pitchFamily="34" charset="0"/>
                <a:ea typeface="Montserrat" pitchFamily="34" charset="-122"/>
                <a:cs typeface="Montserrat" pitchFamily="34" charset="-120"/>
              </a:rPr>
              <a:t>Easily search for and compare flats across different neighborhoods in Bangalore</a:t>
            </a:r>
            <a:endParaRPr lang="en-US" sz="1750" dirty="0"/>
          </a:p>
        </p:txBody>
      </p:sp>
      <p:sp>
        <p:nvSpPr>
          <p:cNvPr id="6" name="Text 3"/>
          <p:cNvSpPr/>
          <p:nvPr/>
        </p:nvSpPr>
        <p:spPr>
          <a:xfrm>
            <a:off x="2115622" y="2078336"/>
            <a:ext cx="10754558" cy="666512"/>
          </a:xfrm>
          <a:prstGeom prst="rect">
            <a:avLst/>
          </a:prstGeom>
          <a:noFill/>
          <a:ln/>
        </p:spPr>
        <p:txBody>
          <a:bodyPr wrap="square" rtlCol="0" anchor="t"/>
          <a:lstStyle/>
          <a:p>
            <a:pPr marL="342900" indent="-342900" algn="l">
              <a:lnSpc>
                <a:spcPts val="2624"/>
              </a:lnSpc>
              <a:buSzPct val="100000"/>
              <a:buChar char="•"/>
            </a:pPr>
            <a:r>
              <a:rPr lang="en-US" sz="1750" b="1" dirty="0">
                <a:solidFill>
                  <a:srgbClr val="272525"/>
                </a:solidFill>
                <a:latin typeface="Montserrat" pitchFamily="34" charset="0"/>
                <a:ea typeface="Montserrat" pitchFamily="34" charset="-122"/>
                <a:cs typeface="Montserrat" pitchFamily="34" charset="-120"/>
              </a:rPr>
              <a:t>Filter</a:t>
            </a:r>
            <a:r>
              <a:rPr lang="en-US" sz="1750" dirty="0">
                <a:solidFill>
                  <a:srgbClr val="272525"/>
                </a:solidFill>
                <a:latin typeface="Montserrat" pitchFamily="34" charset="0"/>
                <a:ea typeface="Montserrat" pitchFamily="34" charset="-122"/>
                <a:cs typeface="Montserrat" pitchFamily="34" charset="-120"/>
              </a:rPr>
              <a:t> by criteria like number of bedrooms, budget, amenities, and more to find the perfect home</a:t>
            </a:r>
            <a:endParaRPr lang="en-US" sz="1750" dirty="0"/>
          </a:p>
        </p:txBody>
      </p:sp>
      <p:sp>
        <p:nvSpPr>
          <p:cNvPr id="7" name="Text 4"/>
          <p:cNvSpPr/>
          <p:nvPr/>
        </p:nvSpPr>
        <p:spPr>
          <a:xfrm>
            <a:off x="2115622" y="2911476"/>
            <a:ext cx="10754558" cy="333256"/>
          </a:xfrm>
          <a:prstGeom prst="rect">
            <a:avLst/>
          </a:prstGeom>
          <a:noFill/>
          <a:ln/>
        </p:spPr>
        <p:txBody>
          <a:bodyPr wrap="none" rtlCol="0" anchor="t"/>
          <a:lstStyle/>
          <a:p>
            <a:pPr marL="342900" indent="-342900" algn="l">
              <a:lnSpc>
                <a:spcPts val="2624"/>
              </a:lnSpc>
              <a:buSzPct val="100000"/>
              <a:buChar char="•"/>
            </a:pPr>
            <a:r>
              <a:rPr lang="en-US" sz="1750" dirty="0">
                <a:solidFill>
                  <a:srgbClr val="272525"/>
                </a:solidFill>
                <a:latin typeface="Montserrat" pitchFamily="34" charset="0"/>
                <a:ea typeface="Montserrat" pitchFamily="34" charset="-122"/>
                <a:cs typeface="Montserrat" pitchFamily="34" charset="-120"/>
              </a:rPr>
              <a:t>View detailed </a:t>
            </a:r>
            <a:r>
              <a:rPr lang="en-US" sz="1750" b="1" dirty="0">
                <a:solidFill>
                  <a:srgbClr val="272525"/>
                </a:solidFill>
                <a:latin typeface="Montserrat" pitchFamily="34" charset="0"/>
                <a:ea typeface="Montserrat" pitchFamily="34" charset="-122"/>
                <a:cs typeface="Montserrat" pitchFamily="34" charset="-120"/>
              </a:rPr>
              <a:t>listings</a:t>
            </a:r>
            <a:r>
              <a:rPr lang="en-US" sz="1750" dirty="0">
                <a:solidFill>
                  <a:srgbClr val="272525"/>
                </a:solidFill>
                <a:latin typeface="Montserrat" pitchFamily="34" charset="0"/>
                <a:ea typeface="Montserrat" pitchFamily="34" charset="-122"/>
                <a:cs typeface="Montserrat" pitchFamily="34" charset="-120"/>
              </a:rPr>
              <a:t> with property information, photos, and virtual tours</a:t>
            </a:r>
            <a:endParaRPr lang="en-US" sz="1750" dirty="0"/>
          </a:p>
        </p:txBody>
      </p:sp>
      <p:sp>
        <p:nvSpPr>
          <p:cNvPr id="8" name="Text 5"/>
          <p:cNvSpPr/>
          <p:nvPr/>
        </p:nvSpPr>
        <p:spPr>
          <a:xfrm>
            <a:off x="2115622" y="3467397"/>
            <a:ext cx="10754558" cy="666512"/>
          </a:xfrm>
          <a:prstGeom prst="rect">
            <a:avLst/>
          </a:prstGeom>
          <a:noFill/>
          <a:ln/>
        </p:spPr>
        <p:txBody>
          <a:bodyPr wrap="square" rtlCol="0" anchor="t"/>
          <a:lstStyle/>
          <a:p>
            <a:pPr marL="342900" indent="-342900" algn="l">
              <a:lnSpc>
                <a:spcPts val="2624"/>
              </a:lnSpc>
              <a:buSzPct val="100000"/>
              <a:buChar char="•"/>
            </a:pPr>
            <a:r>
              <a:rPr lang="en-US" sz="1750" dirty="0">
                <a:solidFill>
                  <a:srgbClr val="272525"/>
                </a:solidFill>
                <a:latin typeface="Montserrat" pitchFamily="34" charset="0"/>
                <a:ea typeface="Montserrat" pitchFamily="34" charset="-122"/>
                <a:cs typeface="Montserrat" pitchFamily="34" charset="-120"/>
              </a:rPr>
              <a:t>Get </a:t>
            </a:r>
            <a:r>
              <a:rPr lang="en-US" sz="1750" b="1" dirty="0">
                <a:solidFill>
                  <a:srgbClr val="272525"/>
                </a:solidFill>
                <a:latin typeface="Montserrat" pitchFamily="34" charset="0"/>
                <a:ea typeface="Montserrat" pitchFamily="34" charset="-122"/>
                <a:cs typeface="Montserrat" pitchFamily="34" charset="-120"/>
              </a:rPr>
              <a:t>location-based</a:t>
            </a:r>
            <a:r>
              <a:rPr lang="en-US" sz="1750" dirty="0">
                <a:solidFill>
                  <a:srgbClr val="272525"/>
                </a:solidFill>
                <a:latin typeface="Montserrat" pitchFamily="34" charset="0"/>
                <a:ea typeface="Montserrat" pitchFamily="34" charset="-122"/>
                <a:cs typeface="Montserrat" pitchFamily="34" charset="-120"/>
              </a:rPr>
              <a:t> recommendations for top areas to live in Bangalore based on your preferences</a:t>
            </a:r>
            <a:endParaRPr lang="en-US" sz="1750" dirty="0"/>
          </a:p>
        </p:txBody>
      </p:sp>
      <p:sp>
        <p:nvSpPr>
          <p:cNvPr id="10" name="Text 7"/>
          <p:cNvSpPr/>
          <p:nvPr/>
        </p:nvSpPr>
        <p:spPr>
          <a:xfrm>
            <a:off x="1760220" y="5485448"/>
            <a:ext cx="11109960" cy="333256"/>
          </a:xfrm>
          <a:prstGeom prst="rect">
            <a:avLst/>
          </a:prstGeom>
          <a:noFill/>
          <a:ln/>
        </p:spPr>
        <p:txBody>
          <a:bodyPr wrap="none" rtlCol="0" anchor="t"/>
          <a:lstStyle/>
          <a:p>
            <a:pPr marL="0" indent="0">
              <a:lnSpc>
                <a:spcPts val="2624"/>
              </a:lnSpc>
              <a:buNone/>
            </a:pPr>
            <a:endParaRPr lang="en-US" sz="1750" dirty="0"/>
          </a:p>
        </p:txBody>
      </p:sp>
      <p:sp>
        <p:nvSpPr>
          <p:cNvPr id="11" name="Text 8"/>
          <p:cNvSpPr/>
          <p:nvPr/>
        </p:nvSpPr>
        <p:spPr>
          <a:xfrm>
            <a:off x="1760220" y="6068616"/>
            <a:ext cx="11109960" cy="333256"/>
          </a:xfrm>
          <a:prstGeom prst="rect">
            <a:avLst/>
          </a:prstGeom>
          <a:noFill/>
          <a:ln/>
        </p:spPr>
        <p:txBody>
          <a:bodyPr wrap="none" rtlCol="0" anchor="t"/>
          <a:lstStyle/>
          <a:p>
            <a:pPr marL="0" indent="0">
              <a:lnSpc>
                <a:spcPts val="2624"/>
              </a:lnSpc>
              <a:buNone/>
            </a:pPr>
            <a:endParaRPr lang="en-US" sz="1750" dirty="0"/>
          </a:p>
        </p:txBody>
      </p:sp>
      <p:sp>
        <p:nvSpPr>
          <p:cNvPr id="12" name="Text 9"/>
          <p:cNvSpPr/>
          <p:nvPr/>
        </p:nvSpPr>
        <p:spPr>
          <a:xfrm>
            <a:off x="1760220" y="6651784"/>
            <a:ext cx="11109960" cy="333256"/>
          </a:xfrm>
          <a:prstGeom prst="rect">
            <a:avLst/>
          </a:prstGeom>
          <a:noFill/>
          <a:ln/>
        </p:spPr>
        <p:txBody>
          <a:bodyPr wrap="none" rtlCol="0" anchor="t"/>
          <a:lstStyle/>
          <a:p>
            <a:pPr marL="0" indent="0">
              <a:lnSpc>
                <a:spcPts val="2624"/>
              </a:lnSpc>
              <a:buNone/>
            </a:pPr>
            <a:endParaRPr lang="en-US" sz="1750" dirty="0"/>
          </a:p>
        </p:txBody>
      </p:sp>
      <p:pic>
        <p:nvPicPr>
          <p:cNvPr id="15" name="Picture 14">
            <a:extLst>
              <a:ext uri="{FF2B5EF4-FFF2-40B4-BE49-F238E27FC236}">
                <a16:creationId xmlns:a16="http://schemas.microsoft.com/office/drawing/2014/main" xmlns="" id="{EF17D030-70F7-46B1-9DFC-EA9A89921513}"/>
              </a:ext>
            </a:extLst>
          </p:cNvPr>
          <p:cNvPicPr>
            <a:picLocks noChangeAspect="1"/>
          </p:cNvPicPr>
          <p:nvPr/>
        </p:nvPicPr>
        <p:blipFill rotWithShape="1">
          <a:blip r:embed="rId4"/>
          <a:srcRect t="3707" r="2956" b="7524"/>
          <a:stretch/>
        </p:blipFill>
        <p:spPr>
          <a:xfrm>
            <a:off x="5546937" y="4049868"/>
            <a:ext cx="7323243" cy="3766271"/>
          </a:xfrm>
          <a:prstGeom prst="roundRect">
            <a:avLst>
              <a:gd name="adj" fmla="val 8594"/>
            </a:avLst>
          </a:prstGeom>
          <a:solidFill>
            <a:srgbClr val="FFFFFF">
              <a:shade val="85000"/>
            </a:srgbClr>
          </a:solidFill>
          <a:ln w="19050">
            <a:solidFill>
              <a:srgbClr val="292929"/>
            </a:solidFill>
          </a:ln>
          <a:effectLst>
            <a:outerShdw blurRad="419100" dist="292100" dir="5400000" sx="96000" sy="96000" algn="t" rotWithShape="0">
              <a:prstClr val="black">
                <a:alpha val="41000"/>
              </a:prst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6933" y="0"/>
            <a:ext cx="14630400" cy="8229600"/>
          </a:xfrm>
          <a:prstGeom prst="rect">
            <a:avLst/>
          </a:prstGeom>
          <a:solidFill>
            <a:srgbClr val="EEEFF5"/>
          </a:solidFill>
          <a:ln/>
        </p:spPr>
        <p:txBody>
          <a:bodyPr/>
          <a:lstStyle/>
          <a:p>
            <a:endParaRPr lang="en-IN" dirty="0"/>
          </a:p>
        </p:txBody>
      </p:sp>
      <p:sp>
        <p:nvSpPr>
          <p:cNvPr id="4" name="Text 1"/>
          <p:cNvSpPr/>
          <p:nvPr/>
        </p:nvSpPr>
        <p:spPr>
          <a:xfrm>
            <a:off x="1760220" y="1244441"/>
            <a:ext cx="9146619" cy="730806"/>
          </a:xfrm>
          <a:prstGeom prst="rect">
            <a:avLst/>
          </a:prstGeom>
          <a:noFill/>
          <a:ln/>
        </p:spPr>
        <p:txBody>
          <a:bodyPr wrap="none" rtlCol="0" anchor="t"/>
          <a:lstStyle/>
          <a:p>
            <a:pPr marL="0" indent="0">
              <a:lnSpc>
                <a:spcPts val="5755"/>
              </a:lnSpc>
              <a:buNone/>
            </a:pPr>
            <a:endParaRPr lang="en-US" sz="4604" dirty="0"/>
          </a:p>
        </p:txBody>
      </p:sp>
      <p:sp>
        <p:nvSpPr>
          <p:cNvPr id="9" name="Text 6"/>
          <p:cNvSpPr/>
          <p:nvPr/>
        </p:nvSpPr>
        <p:spPr>
          <a:xfrm>
            <a:off x="1760220" y="4902279"/>
            <a:ext cx="11109960" cy="333256"/>
          </a:xfrm>
          <a:prstGeom prst="rect">
            <a:avLst/>
          </a:prstGeom>
          <a:noFill/>
          <a:ln/>
        </p:spPr>
        <p:txBody>
          <a:bodyPr wrap="none" rtlCol="0" anchor="t"/>
          <a:lstStyle/>
          <a:p>
            <a:pPr marL="0" indent="0">
              <a:lnSpc>
                <a:spcPts val="2624"/>
              </a:lnSpc>
              <a:buNone/>
            </a:pPr>
            <a:endParaRPr lang="en-US" sz="1750" dirty="0"/>
          </a:p>
        </p:txBody>
      </p:sp>
      <p:sp>
        <p:nvSpPr>
          <p:cNvPr id="10" name="Text 7"/>
          <p:cNvSpPr/>
          <p:nvPr/>
        </p:nvSpPr>
        <p:spPr>
          <a:xfrm>
            <a:off x="1760220" y="5485448"/>
            <a:ext cx="11109960" cy="333256"/>
          </a:xfrm>
          <a:prstGeom prst="rect">
            <a:avLst/>
          </a:prstGeom>
          <a:noFill/>
          <a:ln/>
        </p:spPr>
        <p:txBody>
          <a:bodyPr wrap="none" rtlCol="0" anchor="t"/>
          <a:lstStyle/>
          <a:p>
            <a:pPr marL="0" indent="0">
              <a:lnSpc>
                <a:spcPts val="2624"/>
              </a:lnSpc>
              <a:buNone/>
            </a:pPr>
            <a:endParaRPr lang="en-US" sz="1750" dirty="0"/>
          </a:p>
        </p:txBody>
      </p:sp>
      <p:sp>
        <p:nvSpPr>
          <p:cNvPr id="11" name="Text 8"/>
          <p:cNvSpPr/>
          <p:nvPr/>
        </p:nvSpPr>
        <p:spPr>
          <a:xfrm>
            <a:off x="1760220" y="6068616"/>
            <a:ext cx="11109960" cy="333256"/>
          </a:xfrm>
          <a:prstGeom prst="rect">
            <a:avLst/>
          </a:prstGeom>
          <a:noFill/>
          <a:ln/>
        </p:spPr>
        <p:txBody>
          <a:bodyPr wrap="none" rtlCol="0" anchor="t"/>
          <a:lstStyle/>
          <a:p>
            <a:pPr marL="0" indent="0">
              <a:lnSpc>
                <a:spcPts val="2624"/>
              </a:lnSpc>
              <a:buNone/>
            </a:pPr>
            <a:endParaRPr lang="en-US" sz="1750" dirty="0"/>
          </a:p>
        </p:txBody>
      </p:sp>
      <p:sp>
        <p:nvSpPr>
          <p:cNvPr id="12" name="Text 9"/>
          <p:cNvSpPr/>
          <p:nvPr/>
        </p:nvSpPr>
        <p:spPr>
          <a:xfrm>
            <a:off x="1760220" y="6651784"/>
            <a:ext cx="11109960" cy="333256"/>
          </a:xfrm>
          <a:prstGeom prst="rect">
            <a:avLst/>
          </a:prstGeom>
          <a:noFill/>
          <a:ln/>
        </p:spPr>
        <p:txBody>
          <a:bodyPr wrap="none" rtlCol="0" anchor="t"/>
          <a:lstStyle/>
          <a:p>
            <a:pPr marL="0" indent="0">
              <a:lnSpc>
                <a:spcPts val="2624"/>
              </a:lnSpc>
              <a:buNone/>
            </a:pPr>
            <a:endParaRPr lang="en-US" sz="1750" dirty="0"/>
          </a:p>
        </p:txBody>
      </p:sp>
      <p:pic>
        <p:nvPicPr>
          <p:cNvPr id="15" name="Picture 14">
            <a:extLst>
              <a:ext uri="{FF2B5EF4-FFF2-40B4-BE49-F238E27FC236}">
                <a16:creationId xmlns:a16="http://schemas.microsoft.com/office/drawing/2014/main" xmlns="" id="{9F5D0DD1-EAA6-4004-AB8C-A1349E85EAC3}"/>
              </a:ext>
            </a:extLst>
          </p:cNvPr>
          <p:cNvPicPr>
            <a:picLocks noChangeAspect="1"/>
          </p:cNvPicPr>
          <p:nvPr/>
        </p:nvPicPr>
        <p:blipFill rotWithShape="1">
          <a:blip r:embed="rId4"/>
          <a:srcRect l="3929" t="3704" r="5361" b="47498"/>
          <a:stretch/>
        </p:blipFill>
        <p:spPr>
          <a:xfrm>
            <a:off x="965200" y="1927234"/>
            <a:ext cx="12974854" cy="3924233"/>
          </a:xfrm>
          <a:prstGeom prst="roundRect">
            <a:avLst>
              <a:gd name="adj" fmla="val 8594"/>
            </a:avLst>
          </a:prstGeom>
          <a:solidFill>
            <a:srgbClr val="FFFFFF">
              <a:shade val="85000"/>
            </a:srgbClr>
          </a:solidFill>
          <a:ln w="12700">
            <a:solidFill>
              <a:schemeClr val="tx1"/>
            </a:solidFill>
          </a:ln>
          <a:effectLst>
            <a:outerShdw blurRad="165100" sx="102000" sy="102000" algn="ctr" rotWithShape="0">
              <a:schemeClr val="tx1">
                <a:alpha val="8000"/>
              </a:schemeClr>
            </a:outerShdw>
          </a:effectLst>
        </p:spPr>
      </p:pic>
      <p:sp>
        <p:nvSpPr>
          <p:cNvPr id="14" name="Text 1">
            <a:extLst>
              <a:ext uri="{FF2B5EF4-FFF2-40B4-BE49-F238E27FC236}">
                <a16:creationId xmlns:a16="http://schemas.microsoft.com/office/drawing/2014/main" xmlns="" id="{08B9DC3A-C7F3-454F-8D97-B03F9FCE250F}"/>
              </a:ext>
            </a:extLst>
          </p:cNvPr>
          <p:cNvSpPr/>
          <p:nvPr/>
        </p:nvSpPr>
        <p:spPr>
          <a:xfrm>
            <a:off x="2184535" y="480872"/>
            <a:ext cx="10536183"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rPr>
              <a:t>Preview the Homes In Selected location</a:t>
            </a:r>
          </a:p>
        </p:txBody>
      </p:sp>
    </p:spTree>
    <p:extLst>
      <p:ext uri="{BB962C8B-B14F-4D97-AF65-F5344CB8AC3E}">
        <p14:creationId xmlns:p14="http://schemas.microsoft.com/office/powerpoint/2010/main" val="1317261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IN" dirty="0"/>
          </a:p>
        </p:txBody>
      </p:sp>
      <p:sp>
        <p:nvSpPr>
          <p:cNvPr id="4" name="Text 1"/>
          <p:cNvSpPr/>
          <p:nvPr/>
        </p:nvSpPr>
        <p:spPr>
          <a:xfrm>
            <a:off x="2861309" y="688232"/>
            <a:ext cx="8907780" cy="1077219"/>
          </a:xfrm>
          <a:prstGeom prst="roundRect">
            <a:avLst>
              <a:gd name="adj" fmla="val 50000"/>
            </a:avLst>
          </a:prstGeom>
          <a:solidFill>
            <a:schemeClr val="bg1"/>
          </a:solidFill>
          <a:ln w="38100">
            <a:solidFill>
              <a:schemeClr val="tx1"/>
            </a:solidFill>
          </a:ln>
          <a:effectLst>
            <a:outerShdw blurRad="469900" dist="177800" dir="5400000" algn="t" rotWithShape="0">
              <a:prstClr val="black">
                <a:alpha val="33000"/>
              </a:prstClr>
            </a:outerShdw>
          </a:effectLst>
        </p:spPr>
        <p:txBody>
          <a:bodyPr wrap="none" rtlCol="0" anchor="t"/>
          <a:lstStyle/>
          <a:p>
            <a:pPr algn="ctr">
              <a:lnSpc>
                <a:spcPts val="5755"/>
              </a:lnSpc>
            </a:pPr>
            <a:r>
              <a:rPr lang="en-IN" sz="4800" b="1" dirty="0">
                <a:solidFill>
                  <a:srgbClr val="396AF1"/>
                </a:solidFill>
                <a:latin typeface="Barlow" pitchFamily="34" charset="0"/>
              </a:rPr>
              <a:t>Necessary Details for Buyers</a:t>
            </a:r>
            <a:endParaRPr lang="en-US" sz="4800" b="1" dirty="0">
              <a:solidFill>
                <a:srgbClr val="396AF1"/>
              </a:solidFill>
              <a:latin typeface="Barlow" pitchFamily="34" charset="0"/>
            </a:endParaRPr>
          </a:p>
        </p:txBody>
      </p:sp>
      <p:sp>
        <p:nvSpPr>
          <p:cNvPr id="6" name="Text 3"/>
          <p:cNvSpPr/>
          <p:nvPr/>
        </p:nvSpPr>
        <p:spPr>
          <a:xfrm>
            <a:off x="1982391" y="2756061"/>
            <a:ext cx="2923580" cy="365522"/>
          </a:xfrm>
          <a:prstGeom prst="rect">
            <a:avLst/>
          </a:prstGeom>
          <a:noFill/>
          <a:ln/>
        </p:spPr>
        <p:txBody>
          <a:bodyPr wrap="none" rtlCol="0" anchor="t"/>
          <a:lstStyle/>
          <a:p>
            <a:pPr marL="0" indent="0">
              <a:lnSpc>
                <a:spcPts val="2878"/>
              </a:lnSpc>
              <a:buNone/>
            </a:pPr>
            <a:r>
              <a:rPr lang="en-US" sz="3000" b="1" dirty="0">
                <a:solidFill>
                  <a:srgbClr val="396AF1"/>
                </a:solidFill>
                <a:latin typeface="Barlow" pitchFamily="34" charset="0"/>
                <a:ea typeface="Barlow" pitchFamily="34" charset="-122"/>
                <a:cs typeface="Barlow" pitchFamily="34" charset="-120"/>
              </a:rPr>
              <a:t>Get the Personalized details by providing some Parameters.</a:t>
            </a:r>
            <a:endParaRPr lang="en-US" sz="3000" dirty="0"/>
          </a:p>
        </p:txBody>
      </p:sp>
      <p:sp>
        <p:nvSpPr>
          <p:cNvPr id="7" name="Text 4"/>
          <p:cNvSpPr/>
          <p:nvPr/>
        </p:nvSpPr>
        <p:spPr>
          <a:xfrm>
            <a:off x="3648908" y="3530902"/>
            <a:ext cx="7332583" cy="2651544"/>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Easily input necessary parameters and get useful insights that help in booking a home.</a:t>
            </a:r>
          </a:p>
          <a:p>
            <a:pPr marL="0" indent="0">
              <a:lnSpc>
                <a:spcPts val="2624"/>
              </a:lnSpc>
              <a:buNone/>
            </a:pPr>
            <a:endParaRPr lang="en-US" sz="1750" dirty="0">
              <a:solidFill>
                <a:srgbClr val="272525"/>
              </a:solidFill>
              <a:latin typeface="Montserrat" pitchFamily="34" charset="0"/>
              <a:ea typeface="Montserrat" pitchFamily="34" charset="-122"/>
              <a:cs typeface="Montserrat" pitchFamily="34" charset="-120"/>
            </a:endParaRPr>
          </a:p>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For that we provide 3 Tools.</a:t>
            </a:r>
          </a:p>
          <a:p>
            <a:pPr marL="342900" indent="-342900">
              <a:lnSpc>
                <a:spcPct val="250000"/>
              </a:lnSpc>
              <a:buAutoNum type="arabicPeriod"/>
            </a:pPr>
            <a:r>
              <a:rPr lang="en-US" sz="1750" dirty="0">
                <a:solidFill>
                  <a:srgbClr val="272525"/>
                </a:solidFill>
                <a:latin typeface="Montserrat" pitchFamily="34" charset="0"/>
                <a:ea typeface="Montserrat" pitchFamily="34" charset="-122"/>
                <a:cs typeface="Montserrat" pitchFamily="34" charset="-120"/>
              </a:rPr>
              <a:t>Budget Calculator</a:t>
            </a:r>
          </a:p>
          <a:p>
            <a:pPr marL="342900" indent="-342900">
              <a:lnSpc>
                <a:spcPct val="250000"/>
              </a:lnSpc>
              <a:buAutoNum type="arabicPeriod"/>
            </a:pPr>
            <a:r>
              <a:rPr lang="en-US" sz="1750" dirty="0">
                <a:solidFill>
                  <a:srgbClr val="272525"/>
                </a:solidFill>
                <a:latin typeface="Montserrat" pitchFamily="34" charset="0"/>
                <a:ea typeface="Montserrat" pitchFamily="34" charset="-122"/>
                <a:cs typeface="Montserrat" pitchFamily="34" charset="-120"/>
              </a:rPr>
              <a:t> Loan Eligibility</a:t>
            </a:r>
          </a:p>
          <a:p>
            <a:pPr marL="342900" indent="-342900">
              <a:lnSpc>
                <a:spcPct val="250000"/>
              </a:lnSpc>
              <a:buAutoNum type="arabicPeriod"/>
            </a:pPr>
            <a:r>
              <a:rPr lang="en-US" sz="1750" dirty="0">
                <a:solidFill>
                  <a:srgbClr val="272525"/>
                </a:solidFill>
                <a:latin typeface="Montserrat" pitchFamily="34" charset="0"/>
                <a:ea typeface="Montserrat" pitchFamily="34" charset="-122"/>
                <a:cs typeface="Montserrat" pitchFamily="34" charset="-120"/>
              </a:rPr>
              <a:t>Emi Generator </a:t>
            </a:r>
            <a:endParaRPr lang="en-US" sz="1750" dirty="0"/>
          </a:p>
        </p:txBody>
      </p:sp>
      <p:sp>
        <p:nvSpPr>
          <p:cNvPr id="14" name="Text 11"/>
          <p:cNvSpPr/>
          <p:nvPr/>
        </p:nvSpPr>
        <p:spPr>
          <a:xfrm>
            <a:off x="1760220" y="5257205"/>
            <a:ext cx="11109960" cy="333256"/>
          </a:xfrm>
          <a:prstGeom prst="rect">
            <a:avLst/>
          </a:prstGeom>
          <a:noFill/>
          <a:ln/>
        </p:spPr>
        <p:txBody>
          <a:bodyPr wrap="none" rtlCol="0" anchor="t"/>
          <a:lstStyle/>
          <a:p>
            <a:pPr marL="0" indent="0">
              <a:lnSpc>
                <a:spcPts val="2624"/>
              </a:lnSpc>
              <a:buNone/>
            </a:pPr>
            <a:endParaRPr lang="en-US" sz="1750" dirty="0"/>
          </a:p>
        </p:txBody>
      </p:sp>
      <p:sp>
        <p:nvSpPr>
          <p:cNvPr id="15" name="Text 12"/>
          <p:cNvSpPr/>
          <p:nvPr/>
        </p:nvSpPr>
        <p:spPr>
          <a:xfrm>
            <a:off x="1760220" y="5840373"/>
            <a:ext cx="11109960" cy="333256"/>
          </a:xfrm>
          <a:prstGeom prst="rect">
            <a:avLst/>
          </a:prstGeom>
          <a:noFill/>
          <a:ln/>
        </p:spPr>
        <p:txBody>
          <a:bodyPr wrap="none" rtlCol="0" anchor="t"/>
          <a:lstStyle/>
          <a:p>
            <a:pPr marL="0" indent="0">
              <a:lnSpc>
                <a:spcPts val="2624"/>
              </a:lnSpc>
              <a:buNone/>
            </a:pPr>
            <a:endParaRPr lang="en-US" sz="1750" dirty="0"/>
          </a:p>
        </p:txBody>
      </p:sp>
      <p:sp>
        <p:nvSpPr>
          <p:cNvPr id="16" name="Text 13"/>
          <p:cNvSpPr/>
          <p:nvPr/>
        </p:nvSpPr>
        <p:spPr>
          <a:xfrm>
            <a:off x="1760220" y="6423541"/>
            <a:ext cx="11109960" cy="333256"/>
          </a:xfrm>
          <a:prstGeom prst="rect">
            <a:avLst/>
          </a:prstGeom>
          <a:noFill/>
          <a:ln/>
        </p:spPr>
        <p:txBody>
          <a:bodyPr wrap="none" rtlCol="0" anchor="t"/>
          <a:lstStyle/>
          <a:p>
            <a:pPr marL="0" indent="0">
              <a:lnSpc>
                <a:spcPts val="2624"/>
              </a:lnSpc>
              <a:buNone/>
            </a:pPr>
            <a:endParaRPr lang="en-US" sz="1750" dirty="0"/>
          </a:p>
        </p:txBody>
      </p:sp>
      <p:sp>
        <p:nvSpPr>
          <p:cNvPr id="17" name="Text 14"/>
          <p:cNvSpPr/>
          <p:nvPr/>
        </p:nvSpPr>
        <p:spPr>
          <a:xfrm>
            <a:off x="1760220" y="7006709"/>
            <a:ext cx="11109960" cy="333256"/>
          </a:xfrm>
          <a:prstGeom prst="rect">
            <a:avLst/>
          </a:prstGeom>
          <a:noFill/>
          <a:ln/>
        </p:spPr>
        <p:txBody>
          <a:bodyPr wrap="none" rtlCol="0" anchor="t"/>
          <a:lstStyle/>
          <a:p>
            <a:pPr marL="0" indent="0">
              <a:lnSpc>
                <a:spcPts val="2624"/>
              </a:lnSpc>
              <a:buNone/>
            </a:pP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308616"/>
            <a:ext cx="5847278"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1. </a:t>
            </a:r>
            <a:r>
              <a:rPr lang="en-US" sz="4604" b="1" u="sng" dirty="0">
                <a:solidFill>
                  <a:srgbClr val="396AF1"/>
                </a:solidFill>
                <a:latin typeface="Barlow" pitchFamily="34" charset="0"/>
                <a:ea typeface="Barlow" pitchFamily="34" charset="-122"/>
                <a:cs typeface="Barlow" pitchFamily="34" charset="-120"/>
              </a:rPr>
              <a:t>Budget Calculator</a:t>
            </a:r>
            <a:endParaRPr lang="en-US" sz="4604" u="sng" dirty="0"/>
          </a:p>
        </p:txBody>
      </p:sp>
      <p:sp>
        <p:nvSpPr>
          <p:cNvPr id="5" name="Shape 2"/>
          <p:cNvSpPr/>
          <p:nvPr/>
        </p:nvSpPr>
        <p:spPr>
          <a:xfrm>
            <a:off x="1760220" y="2064663"/>
            <a:ext cx="3555206" cy="2942630"/>
          </a:xfrm>
          <a:prstGeom prst="roundRect">
            <a:avLst>
              <a:gd name="adj" fmla="val 4531"/>
            </a:avLst>
          </a:prstGeom>
          <a:solidFill>
            <a:srgbClr val="EEEFF5"/>
          </a:solidFill>
          <a:ln/>
        </p:spPr>
      </p:sp>
      <p:sp>
        <p:nvSpPr>
          <p:cNvPr id="6" name="Text 3"/>
          <p:cNvSpPr/>
          <p:nvPr/>
        </p:nvSpPr>
        <p:spPr>
          <a:xfrm>
            <a:off x="1982391" y="2705933"/>
            <a:ext cx="2923580" cy="365522"/>
          </a:xfrm>
          <a:prstGeom prst="rect">
            <a:avLst/>
          </a:prstGeom>
          <a:noFill/>
          <a:ln/>
        </p:spPr>
        <p:txBody>
          <a:bodyPr wrap="non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Track Expenses</a:t>
            </a:r>
            <a:endParaRPr lang="en-US" sz="2302" dirty="0"/>
          </a:p>
        </p:txBody>
      </p:sp>
      <p:sp>
        <p:nvSpPr>
          <p:cNvPr id="7" name="Text 4"/>
          <p:cNvSpPr/>
          <p:nvPr/>
        </p:nvSpPr>
        <p:spPr>
          <a:xfrm>
            <a:off x="1982391" y="3204686"/>
            <a:ext cx="3110865" cy="1999536"/>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Easily input your monthly expenses across categories like rent, utilities, groceries, and more. Get a clear overview of where your money is going.</a:t>
            </a:r>
            <a:endParaRPr lang="en-US" sz="1750" dirty="0"/>
          </a:p>
        </p:txBody>
      </p:sp>
      <p:sp>
        <p:nvSpPr>
          <p:cNvPr id="8" name="Shape 5"/>
          <p:cNvSpPr/>
          <p:nvPr/>
        </p:nvSpPr>
        <p:spPr>
          <a:xfrm>
            <a:off x="5537597" y="2064663"/>
            <a:ext cx="3555206" cy="2942630"/>
          </a:xfrm>
          <a:prstGeom prst="roundRect">
            <a:avLst>
              <a:gd name="adj" fmla="val 4531"/>
            </a:avLst>
          </a:prstGeom>
          <a:solidFill>
            <a:srgbClr val="EEEFF5"/>
          </a:solidFill>
          <a:ln/>
        </p:spPr>
      </p:sp>
      <p:sp>
        <p:nvSpPr>
          <p:cNvPr id="9" name="Text 6"/>
          <p:cNvSpPr/>
          <p:nvPr/>
        </p:nvSpPr>
        <p:spPr>
          <a:xfrm>
            <a:off x="5759768" y="2705933"/>
            <a:ext cx="2923580" cy="365522"/>
          </a:xfrm>
          <a:prstGeom prst="rect">
            <a:avLst/>
          </a:prstGeom>
          <a:noFill/>
          <a:ln/>
        </p:spPr>
        <p:txBody>
          <a:bodyPr wrap="non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Log Incomes</a:t>
            </a:r>
            <a:endParaRPr lang="en-US" sz="2302" dirty="0"/>
          </a:p>
        </p:txBody>
      </p:sp>
      <p:sp>
        <p:nvSpPr>
          <p:cNvPr id="10" name="Text 7"/>
          <p:cNvSpPr/>
          <p:nvPr/>
        </p:nvSpPr>
        <p:spPr>
          <a:xfrm>
            <a:off x="5759768" y="3204686"/>
            <a:ext cx="3110865" cy="1666280"/>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Record your sources of income, whether it's a salary, freelance work, or other earnings. Understand your total monthly inflow.</a:t>
            </a:r>
            <a:endParaRPr lang="en-US" sz="1750" dirty="0"/>
          </a:p>
        </p:txBody>
      </p:sp>
      <p:sp>
        <p:nvSpPr>
          <p:cNvPr id="11" name="Shape 8"/>
          <p:cNvSpPr/>
          <p:nvPr/>
        </p:nvSpPr>
        <p:spPr>
          <a:xfrm>
            <a:off x="9314974" y="2064663"/>
            <a:ext cx="3555206" cy="2942630"/>
          </a:xfrm>
          <a:prstGeom prst="roundRect">
            <a:avLst>
              <a:gd name="adj" fmla="val 4531"/>
            </a:avLst>
          </a:prstGeom>
          <a:solidFill>
            <a:srgbClr val="EEEFF5"/>
          </a:solidFill>
          <a:ln/>
        </p:spPr>
      </p:sp>
      <p:sp>
        <p:nvSpPr>
          <p:cNvPr id="12" name="Text 9"/>
          <p:cNvSpPr/>
          <p:nvPr/>
        </p:nvSpPr>
        <p:spPr>
          <a:xfrm>
            <a:off x="9537144" y="2705933"/>
            <a:ext cx="2923580" cy="365522"/>
          </a:xfrm>
          <a:prstGeom prst="rect">
            <a:avLst/>
          </a:prstGeom>
          <a:noFill/>
          <a:ln/>
        </p:spPr>
        <p:txBody>
          <a:bodyPr wrap="non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Visualize Balances</a:t>
            </a:r>
            <a:endParaRPr lang="en-US" sz="2302" dirty="0"/>
          </a:p>
        </p:txBody>
      </p:sp>
      <p:sp>
        <p:nvSpPr>
          <p:cNvPr id="13" name="Text 10"/>
          <p:cNvSpPr/>
          <p:nvPr/>
        </p:nvSpPr>
        <p:spPr>
          <a:xfrm>
            <a:off x="9537144" y="3204686"/>
            <a:ext cx="3110865" cy="1999536"/>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See your income and expenses side-by-side to calculate your monthly balance. Identify areas to cut back or increase savings.</a:t>
            </a:r>
            <a:endParaRPr lang="en-US" sz="1750" dirty="0"/>
          </a:p>
        </p:txBody>
      </p:sp>
      <p:sp>
        <p:nvSpPr>
          <p:cNvPr id="14" name="Text 11"/>
          <p:cNvSpPr/>
          <p:nvPr/>
        </p:nvSpPr>
        <p:spPr>
          <a:xfrm>
            <a:off x="1760220" y="5257205"/>
            <a:ext cx="11109960" cy="333256"/>
          </a:xfrm>
          <a:prstGeom prst="rect">
            <a:avLst/>
          </a:prstGeom>
          <a:noFill/>
          <a:ln/>
        </p:spPr>
        <p:txBody>
          <a:bodyPr wrap="none" rtlCol="0" anchor="t"/>
          <a:lstStyle/>
          <a:p>
            <a:pPr marL="0" indent="0">
              <a:lnSpc>
                <a:spcPts val="2624"/>
              </a:lnSpc>
              <a:buNone/>
            </a:pPr>
            <a:endParaRPr lang="en-US" sz="1750" dirty="0"/>
          </a:p>
        </p:txBody>
      </p:sp>
      <p:sp>
        <p:nvSpPr>
          <p:cNvPr id="15" name="Text 12"/>
          <p:cNvSpPr/>
          <p:nvPr/>
        </p:nvSpPr>
        <p:spPr>
          <a:xfrm>
            <a:off x="1760220" y="5840373"/>
            <a:ext cx="11109960" cy="333256"/>
          </a:xfrm>
          <a:prstGeom prst="rect">
            <a:avLst/>
          </a:prstGeom>
          <a:noFill/>
          <a:ln/>
        </p:spPr>
        <p:txBody>
          <a:bodyPr wrap="none" rtlCol="0" anchor="t"/>
          <a:lstStyle/>
          <a:p>
            <a:pPr marL="0" indent="0">
              <a:lnSpc>
                <a:spcPts val="2624"/>
              </a:lnSpc>
              <a:buNone/>
            </a:pPr>
            <a:endParaRPr lang="en-US" sz="1750" dirty="0"/>
          </a:p>
        </p:txBody>
      </p:sp>
      <p:sp>
        <p:nvSpPr>
          <p:cNvPr id="16" name="Text 13"/>
          <p:cNvSpPr/>
          <p:nvPr/>
        </p:nvSpPr>
        <p:spPr>
          <a:xfrm>
            <a:off x="1760220" y="6423541"/>
            <a:ext cx="11109960" cy="333256"/>
          </a:xfrm>
          <a:prstGeom prst="rect">
            <a:avLst/>
          </a:prstGeom>
          <a:noFill/>
          <a:ln/>
        </p:spPr>
        <p:txBody>
          <a:bodyPr wrap="none" rtlCol="0" anchor="t"/>
          <a:lstStyle/>
          <a:p>
            <a:pPr marL="0" indent="0">
              <a:lnSpc>
                <a:spcPts val="2624"/>
              </a:lnSpc>
              <a:buNone/>
            </a:pPr>
            <a:endParaRPr lang="en-US" sz="1750" dirty="0"/>
          </a:p>
        </p:txBody>
      </p:sp>
      <p:sp>
        <p:nvSpPr>
          <p:cNvPr id="17" name="Text 14"/>
          <p:cNvSpPr/>
          <p:nvPr/>
        </p:nvSpPr>
        <p:spPr>
          <a:xfrm>
            <a:off x="1760220" y="7006709"/>
            <a:ext cx="11109960" cy="333256"/>
          </a:xfrm>
          <a:prstGeom prst="rect">
            <a:avLst/>
          </a:prstGeom>
          <a:noFill/>
          <a:ln/>
        </p:spPr>
        <p:txBody>
          <a:bodyPr wrap="none" rtlCol="0" anchor="t"/>
          <a:lstStyle/>
          <a:p>
            <a:pPr marL="0" indent="0">
              <a:lnSpc>
                <a:spcPts val="2624"/>
              </a:lnSpc>
              <a:buNone/>
            </a:pPr>
            <a:endParaRPr lang="en-US" sz="1750" dirty="0"/>
          </a:p>
        </p:txBody>
      </p:sp>
    </p:spTree>
    <p:extLst>
      <p:ext uri="{BB962C8B-B14F-4D97-AF65-F5344CB8AC3E}">
        <p14:creationId xmlns:p14="http://schemas.microsoft.com/office/powerpoint/2010/main" val="5434335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91440" y="0"/>
            <a:ext cx="14630400" cy="8229600"/>
          </a:xfrm>
          <a:prstGeom prst="rect">
            <a:avLst/>
          </a:prstGeom>
          <a:solidFill>
            <a:srgbClr val="EEEFF5"/>
          </a:solidFill>
          <a:ln/>
        </p:spPr>
      </p:sp>
      <p:pic>
        <p:nvPicPr>
          <p:cNvPr id="7" name="Picture 6">
            <a:extLst>
              <a:ext uri="{FF2B5EF4-FFF2-40B4-BE49-F238E27FC236}">
                <a16:creationId xmlns:a16="http://schemas.microsoft.com/office/drawing/2014/main" xmlns="" id="{6DE74F83-E91A-4B1B-82F4-B4876505F031}"/>
              </a:ext>
            </a:extLst>
          </p:cNvPr>
          <p:cNvPicPr>
            <a:picLocks noChangeAspect="1"/>
          </p:cNvPicPr>
          <p:nvPr/>
        </p:nvPicPr>
        <p:blipFill rotWithShape="1">
          <a:blip r:embed="rId4"/>
          <a:srcRect l="3559" t="3267" r="14045" b="14186"/>
          <a:stretch/>
        </p:blipFill>
        <p:spPr>
          <a:xfrm>
            <a:off x="2069962" y="1542343"/>
            <a:ext cx="10720552" cy="6038443"/>
          </a:xfrm>
          <a:prstGeom prst="roundRect">
            <a:avLst>
              <a:gd name="adj" fmla="val 8594"/>
            </a:avLst>
          </a:prstGeom>
          <a:solidFill>
            <a:srgbClr val="FFFFFF">
              <a:shade val="85000"/>
            </a:srgbClr>
          </a:solidFill>
          <a:ln w="12700">
            <a:solidFill>
              <a:schemeClr val="tx1"/>
            </a:solidFill>
          </a:ln>
          <a:effectLst>
            <a:outerShdw blurRad="901700" dist="381000" dir="5400000" sx="94000" sy="94000" algn="t" rotWithShape="0">
              <a:prstClr val="black">
                <a:alpha val="55000"/>
              </a:prstClr>
            </a:outerShdw>
          </a:effectLst>
        </p:spPr>
      </p:pic>
      <p:sp>
        <p:nvSpPr>
          <p:cNvPr id="6" name="Text 1">
            <a:extLst>
              <a:ext uri="{FF2B5EF4-FFF2-40B4-BE49-F238E27FC236}">
                <a16:creationId xmlns:a16="http://schemas.microsoft.com/office/drawing/2014/main" xmlns="" id="{F245177E-84D7-4D85-BEE0-349D66123831}"/>
              </a:ext>
            </a:extLst>
          </p:cNvPr>
          <p:cNvSpPr/>
          <p:nvPr/>
        </p:nvSpPr>
        <p:spPr>
          <a:xfrm>
            <a:off x="6335654" y="315123"/>
            <a:ext cx="2189169"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Snaps :</a:t>
            </a:r>
            <a:endParaRPr lang="en-US" sz="4604" dirty="0"/>
          </a:p>
        </p:txBody>
      </p:sp>
    </p:spTree>
    <p:extLst>
      <p:ext uri="{BB962C8B-B14F-4D97-AF65-F5344CB8AC3E}">
        <p14:creationId xmlns:p14="http://schemas.microsoft.com/office/powerpoint/2010/main" val="17824759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372592"/>
            <a:ext cx="5847278"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2. </a:t>
            </a:r>
            <a:r>
              <a:rPr lang="en-US" sz="4604" b="1" u="sng" dirty="0">
                <a:solidFill>
                  <a:srgbClr val="396AF1"/>
                </a:solidFill>
                <a:latin typeface="Barlow" pitchFamily="34" charset="0"/>
                <a:ea typeface="Barlow" pitchFamily="34" charset="-122"/>
                <a:cs typeface="Barlow" pitchFamily="34" charset="-120"/>
              </a:rPr>
              <a:t>Loan Eligibility Module</a:t>
            </a:r>
            <a:endParaRPr lang="en-US" sz="4604" u="sng" dirty="0"/>
          </a:p>
        </p:txBody>
      </p:sp>
      <p:sp>
        <p:nvSpPr>
          <p:cNvPr id="5" name="Text 2"/>
          <p:cNvSpPr/>
          <p:nvPr/>
        </p:nvSpPr>
        <p:spPr>
          <a:xfrm>
            <a:off x="2115622" y="3157331"/>
            <a:ext cx="10754558" cy="333256"/>
          </a:xfrm>
          <a:prstGeom prst="rect">
            <a:avLst/>
          </a:prstGeom>
          <a:noFill/>
          <a:ln/>
        </p:spPr>
        <p:txBody>
          <a:bodyPr wrap="none" rtlCol="0" anchor="t"/>
          <a:lstStyle/>
          <a:p>
            <a:pPr marL="342900" indent="-342900" algn="l">
              <a:lnSpc>
                <a:spcPts val="2624"/>
              </a:lnSpc>
              <a:buSzPct val="100000"/>
              <a:buChar char="•"/>
            </a:pPr>
            <a:r>
              <a:rPr lang="en-US" sz="2000" dirty="0">
                <a:solidFill>
                  <a:srgbClr val="272525"/>
                </a:solidFill>
                <a:latin typeface="Montserrat" pitchFamily="34" charset="0"/>
                <a:ea typeface="Montserrat" pitchFamily="34" charset="-122"/>
                <a:cs typeface="Montserrat" pitchFamily="34" charset="-120"/>
              </a:rPr>
              <a:t>Quickly determine your loan eligibility based on your financial profile and credit history</a:t>
            </a:r>
            <a:endParaRPr lang="en-US" sz="2000" dirty="0"/>
          </a:p>
        </p:txBody>
      </p:sp>
      <p:sp>
        <p:nvSpPr>
          <p:cNvPr id="6" name="Text 3"/>
          <p:cNvSpPr/>
          <p:nvPr/>
        </p:nvSpPr>
        <p:spPr>
          <a:xfrm>
            <a:off x="2115622" y="3873135"/>
            <a:ext cx="10754558" cy="333256"/>
          </a:xfrm>
          <a:prstGeom prst="rect">
            <a:avLst/>
          </a:prstGeom>
          <a:noFill/>
          <a:ln/>
        </p:spPr>
        <p:txBody>
          <a:bodyPr wrap="none" rtlCol="0" anchor="t"/>
          <a:lstStyle/>
          <a:p>
            <a:pPr marL="342900" indent="-342900" algn="l">
              <a:lnSpc>
                <a:spcPts val="2624"/>
              </a:lnSpc>
              <a:buSzPct val="100000"/>
              <a:buChar char="•"/>
            </a:pPr>
            <a:r>
              <a:rPr lang="en-US" sz="2000" b="1" dirty="0">
                <a:solidFill>
                  <a:srgbClr val="272525"/>
                </a:solidFill>
                <a:latin typeface="Montserrat" pitchFamily="34" charset="0"/>
                <a:ea typeface="Montserrat" pitchFamily="34" charset="-122"/>
                <a:cs typeface="Montserrat" pitchFamily="34" charset="-120"/>
              </a:rPr>
              <a:t>Simple online application:</a:t>
            </a:r>
            <a:r>
              <a:rPr lang="en-US" sz="2000" dirty="0">
                <a:solidFill>
                  <a:srgbClr val="272525"/>
                </a:solidFill>
                <a:latin typeface="Montserrat" pitchFamily="34" charset="0"/>
                <a:ea typeface="Montserrat" pitchFamily="34" charset="-122"/>
                <a:cs typeface="Montserrat" pitchFamily="34" charset="-120"/>
              </a:rPr>
              <a:t> Fill out a few key details to get a personalized assessment</a:t>
            </a:r>
            <a:endParaRPr lang="en-US" sz="2000" dirty="0"/>
          </a:p>
        </p:txBody>
      </p:sp>
      <p:sp>
        <p:nvSpPr>
          <p:cNvPr id="7" name="Text 4"/>
          <p:cNvSpPr/>
          <p:nvPr/>
        </p:nvSpPr>
        <p:spPr>
          <a:xfrm>
            <a:off x="2115622" y="4627039"/>
            <a:ext cx="10754558" cy="333256"/>
          </a:xfrm>
          <a:prstGeom prst="rect">
            <a:avLst/>
          </a:prstGeom>
          <a:noFill/>
          <a:ln/>
        </p:spPr>
        <p:txBody>
          <a:bodyPr wrap="none" rtlCol="0" anchor="t"/>
          <a:lstStyle/>
          <a:p>
            <a:pPr marL="342900" indent="-342900" algn="l">
              <a:lnSpc>
                <a:spcPts val="2624"/>
              </a:lnSpc>
              <a:buSzPct val="100000"/>
              <a:buChar char="•"/>
            </a:pPr>
            <a:r>
              <a:rPr lang="en-US" sz="2000" u="sng" dirty="0">
                <a:solidFill>
                  <a:srgbClr val="272525"/>
                </a:solidFill>
                <a:latin typeface="Montserrat" pitchFamily="34" charset="0"/>
                <a:ea typeface="Montserrat" pitchFamily="34" charset="-122"/>
                <a:cs typeface="Montserrat" pitchFamily="34" charset="-120"/>
              </a:rPr>
              <a:t>Real-time feedback:</a:t>
            </a:r>
            <a:r>
              <a:rPr lang="en-US" sz="2000" dirty="0">
                <a:solidFill>
                  <a:srgbClr val="272525"/>
                </a:solidFill>
                <a:latin typeface="Montserrat" pitchFamily="34" charset="0"/>
                <a:ea typeface="Montserrat" pitchFamily="34" charset="-122"/>
                <a:cs typeface="Montserrat" pitchFamily="34" charset="-120"/>
              </a:rPr>
              <a:t> Receive instant insights on the loan amount and terms you may</a:t>
            </a:r>
          </a:p>
          <a:p>
            <a:pPr algn="l">
              <a:lnSpc>
                <a:spcPts val="2624"/>
              </a:lnSpc>
              <a:buSzPct val="100000"/>
            </a:pPr>
            <a:r>
              <a:rPr lang="en-US" sz="2000" dirty="0">
                <a:solidFill>
                  <a:srgbClr val="272525"/>
                </a:solidFill>
                <a:latin typeface="Montserrat" pitchFamily="34" charset="0"/>
                <a:ea typeface="Montserrat" pitchFamily="34" charset="-122"/>
                <a:cs typeface="Montserrat" pitchFamily="34" charset="-120"/>
              </a:rPr>
              <a:t>     qualify for</a:t>
            </a:r>
            <a:endParaRPr lang="en-US" sz="2000" dirty="0"/>
          </a:p>
        </p:txBody>
      </p:sp>
      <p:sp>
        <p:nvSpPr>
          <p:cNvPr id="8" name="Text 5"/>
          <p:cNvSpPr/>
          <p:nvPr/>
        </p:nvSpPr>
        <p:spPr>
          <a:xfrm>
            <a:off x="2115622" y="5723842"/>
            <a:ext cx="10754558" cy="333256"/>
          </a:xfrm>
          <a:prstGeom prst="rect">
            <a:avLst/>
          </a:prstGeom>
          <a:noFill/>
          <a:ln/>
        </p:spPr>
        <p:txBody>
          <a:bodyPr wrap="none" rtlCol="0" anchor="t"/>
          <a:lstStyle/>
          <a:p>
            <a:pPr marL="342900" indent="-342900" algn="l">
              <a:lnSpc>
                <a:spcPts val="2624"/>
              </a:lnSpc>
              <a:buSzPct val="100000"/>
              <a:buChar char="•"/>
            </a:pPr>
            <a:r>
              <a:rPr lang="en-US" sz="2000" dirty="0">
                <a:solidFill>
                  <a:srgbClr val="272525"/>
                </a:solidFill>
                <a:latin typeface="Montserrat" pitchFamily="34" charset="0"/>
                <a:ea typeface="Montserrat" pitchFamily="34" charset="-122"/>
                <a:cs typeface="Montserrat" pitchFamily="34" charset="-120"/>
              </a:rPr>
              <a:t>Get guidance on steps to improve your loan eligibility if needed</a:t>
            </a:r>
            <a:endParaRPr lang="en-US" sz="2000" dirty="0"/>
          </a:p>
        </p:txBody>
      </p:sp>
      <p:sp>
        <p:nvSpPr>
          <p:cNvPr id="10" name="Text 7"/>
          <p:cNvSpPr/>
          <p:nvPr/>
        </p:nvSpPr>
        <p:spPr>
          <a:xfrm>
            <a:off x="1760220" y="5735360"/>
            <a:ext cx="11109960" cy="333256"/>
          </a:xfrm>
          <a:prstGeom prst="rect">
            <a:avLst/>
          </a:prstGeom>
          <a:noFill/>
          <a:ln/>
        </p:spPr>
        <p:txBody>
          <a:bodyPr wrap="none" rtlCol="0" anchor="t"/>
          <a:lstStyle/>
          <a:p>
            <a:pPr marL="0" indent="0">
              <a:lnSpc>
                <a:spcPts val="2624"/>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2244685"/>
            <a:ext cx="6991826"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Introduction to the Dataset</a:t>
            </a:r>
            <a:endParaRPr lang="en-US" sz="4604" dirty="0"/>
          </a:p>
        </p:txBody>
      </p:sp>
      <p:sp>
        <p:nvSpPr>
          <p:cNvPr id="5" name="Text 2"/>
          <p:cNvSpPr/>
          <p:nvPr/>
        </p:nvSpPr>
        <p:spPr>
          <a:xfrm>
            <a:off x="1760220" y="3530918"/>
            <a:ext cx="4200644" cy="365522"/>
          </a:xfrm>
          <a:prstGeom prst="rect">
            <a:avLst/>
          </a:prstGeom>
          <a:noFill/>
          <a:ln/>
        </p:spPr>
        <p:txBody>
          <a:bodyPr wrap="non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Comprehensive Real Estate Data</a:t>
            </a:r>
            <a:endParaRPr lang="en-US" sz="2302" dirty="0"/>
          </a:p>
        </p:txBody>
      </p:sp>
      <p:sp>
        <p:nvSpPr>
          <p:cNvPr id="6" name="Text 3"/>
          <p:cNvSpPr/>
          <p:nvPr/>
        </p:nvSpPr>
        <p:spPr>
          <a:xfrm>
            <a:off x="1760220" y="4118610"/>
            <a:ext cx="5283994" cy="1666280"/>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The dataset contains detailed information on over 13,000 home sales in Bangalore, India from 2013 to 2018. It includes key attributes like location, size, number of bedrooms, bathrooms, and the final sale price.</a:t>
            </a:r>
            <a:endParaRPr lang="en-US" sz="1750" dirty="0"/>
          </a:p>
        </p:txBody>
      </p:sp>
      <p:sp>
        <p:nvSpPr>
          <p:cNvPr id="7" name="Text 4"/>
          <p:cNvSpPr/>
          <p:nvPr/>
        </p:nvSpPr>
        <p:spPr>
          <a:xfrm>
            <a:off x="7593806" y="3530918"/>
            <a:ext cx="3306008" cy="365522"/>
          </a:xfrm>
          <a:prstGeom prst="rect">
            <a:avLst/>
          </a:prstGeom>
          <a:noFill/>
          <a:ln/>
        </p:spPr>
        <p:txBody>
          <a:bodyPr wrap="non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Diverse Residential Areas</a:t>
            </a:r>
            <a:endParaRPr lang="en-US" sz="2302" dirty="0"/>
          </a:p>
        </p:txBody>
      </p:sp>
      <p:sp>
        <p:nvSpPr>
          <p:cNvPr id="8" name="Text 5"/>
          <p:cNvSpPr/>
          <p:nvPr/>
        </p:nvSpPr>
        <p:spPr>
          <a:xfrm>
            <a:off x="7593806" y="4118610"/>
            <a:ext cx="5283994" cy="1666280"/>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The homes span a wide range of Bangalore's vibrant neighborhoods, from the bustling city center to the serene suburbs, providing a comprehensive view of the local real estate market.</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3267287" y="311930"/>
            <a:ext cx="7811453"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Snaps of loan Eligibilty Module</a:t>
            </a:r>
            <a:endParaRPr lang="en-US" sz="4604" dirty="0"/>
          </a:p>
        </p:txBody>
      </p:sp>
      <p:pic>
        <p:nvPicPr>
          <p:cNvPr id="7" name="Picture 6">
            <a:extLst>
              <a:ext uri="{FF2B5EF4-FFF2-40B4-BE49-F238E27FC236}">
                <a16:creationId xmlns:a16="http://schemas.microsoft.com/office/drawing/2014/main" xmlns="" id="{ED2C30B1-8A37-41A5-A27D-FBA4EC462D95}"/>
              </a:ext>
            </a:extLst>
          </p:cNvPr>
          <p:cNvPicPr>
            <a:picLocks noChangeAspect="1"/>
          </p:cNvPicPr>
          <p:nvPr/>
        </p:nvPicPr>
        <p:blipFill rotWithShape="1">
          <a:blip r:embed="rId4"/>
          <a:srcRect t="5787"/>
          <a:stretch/>
        </p:blipFill>
        <p:spPr>
          <a:xfrm>
            <a:off x="1744136" y="1501103"/>
            <a:ext cx="11839575" cy="6271296"/>
          </a:xfrm>
          <a:prstGeom prst="roundRect">
            <a:avLst>
              <a:gd name="adj" fmla="val 8594"/>
            </a:avLst>
          </a:prstGeom>
          <a:solidFill>
            <a:srgbClr val="FFFFFF">
              <a:shade val="85000"/>
            </a:srgbClr>
          </a:solidFill>
          <a:ln w="12700">
            <a:solidFill>
              <a:schemeClr val="tx1"/>
            </a:solidFill>
          </a:ln>
          <a:effectLst>
            <a:outerShdw blurRad="698500" dist="25400" dir="5400000" algn="t" rotWithShape="0">
              <a:prstClr val="black">
                <a:alpha val="55000"/>
              </a:prst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770572"/>
            <a:ext cx="5960031"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3. </a:t>
            </a:r>
            <a:r>
              <a:rPr lang="en-US" sz="4604" b="1" u="sng" dirty="0">
                <a:solidFill>
                  <a:srgbClr val="396AF1"/>
                </a:solidFill>
                <a:latin typeface="Barlow" pitchFamily="34" charset="0"/>
                <a:ea typeface="Barlow" pitchFamily="34" charset="-122"/>
                <a:cs typeface="Barlow" pitchFamily="34" charset="-120"/>
              </a:rPr>
              <a:t>EMI Calculator for Loan</a:t>
            </a:r>
            <a:endParaRPr lang="en-US" sz="4604" u="sng" dirty="0"/>
          </a:p>
        </p:txBody>
      </p:sp>
      <p:sp>
        <p:nvSpPr>
          <p:cNvPr id="5" name="Text 2"/>
          <p:cNvSpPr/>
          <p:nvPr/>
        </p:nvSpPr>
        <p:spPr>
          <a:xfrm>
            <a:off x="1760220" y="2056805"/>
            <a:ext cx="2371011" cy="731044"/>
          </a:xfrm>
          <a:prstGeom prst="rect">
            <a:avLst/>
          </a:prstGeom>
          <a:noFill/>
          <a:ln/>
        </p:spPr>
        <p:txBody>
          <a:bodyPr wrap="squar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Personalized Estimates</a:t>
            </a:r>
            <a:endParaRPr lang="en-US" sz="2302" dirty="0"/>
          </a:p>
        </p:txBody>
      </p:sp>
      <p:sp>
        <p:nvSpPr>
          <p:cNvPr id="6" name="Text 3"/>
          <p:cNvSpPr/>
          <p:nvPr/>
        </p:nvSpPr>
        <p:spPr>
          <a:xfrm>
            <a:off x="1760220" y="3010019"/>
            <a:ext cx="2371011" cy="3332559"/>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Our EMI calculator allows you to input your loan amount, interest rate, and repayment tenure to get a customized monthly payment estimate tailored to your financial situation.</a:t>
            </a:r>
            <a:endParaRPr lang="en-US" sz="1750" dirty="0"/>
          </a:p>
        </p:txBody>
      </p:sp>
      <p:sp>
        <p:nvSpPr>
          <p:cNvPr id="7" name="Text 4"/>
          <p:cNvSpPr/>
          <p:nvPr/>
        </p:nvSpPr>
        <p:spPr>
          <a:xfrm>
            <a:off x="4680823" y="2056805"/>
            <a:ext cx="2634377" cy="731044"/>
          </a:xfrm>
          <a:prstGeom prst="rect">
            <a:avLst/>
          </a:prstGeom>
          <a:noFill/>
          <a:ln/>
        </p:spPr>
        <p:txBody>
          <a:bodyPr wrap="squar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Informed Decision-Making</a:t>
            </a:r>
            <a:endParaRPr lang="en-US" sz="2302" dirty="0"/>
          </a:p>
        </p:txBody>
      </p:sp>
      <p:sp>
        <p:nvSpPr>
          <p:cNvPr id="8" name="Text 5"/>
          <p:cNvSpPr/>
          <p:nvPr/>
        </p:nvSpPr>
        <p:spPr>
          <a:xfrm>
            <a:off x="4680823" y="3010019"/>
            <a:ext cx="2371011" cy="2999303"/>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By understanding your potential EMI, you can better plan your budget and make an informed decision about the loan that fits your needs and capabilities.</a:t>
            </a:r>
            <a:endParaRPr lang="en-US" sz="1750" dirty="0"/>
          </a:p>
        </p:txBody>
      </p:sp>
      <p:sp>
        <p:nvSpPr>
          <p:cNvPr id="9" name="Text 6"/>
          <p:cNvSpPr/>
          <p:nvPr/>
        </p:nvSpPr>
        <p:spPr>
          <a:xfrm>
            <a:off x="7601426" y="2056805"/>
            <a:ext cx="2371011" cy="731044"/>
          </a:xfrm>
          <a:prstGeom prst="rect">
            <a:avLst/>
          </a:prstGeom>
          <a:noFill/>
          <a:ln/>
        </p:spPr>
        <p:txBody>
          <a:bodyPr wrap="squar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Flexibility and Transparency</a:t>
            </a:r>
            <a:endParaRPr lang="en-US" sz="2302" dirty="0"/>
          </a:p>
        </p:txBody>
      </p:sp>
      <p:sp>
        <p:nvSpPr>
          <p:cNvPr id="10" name="Text 7"/>
          <p:cNvSpPr/>
          <p:nvPr/>
        </p:nvSpPr>
        <p:spPr>
          <a:xfrm>
            <a:off x="7601426" y="3010019"/>
            <a:ext cx="2371011" cy="3665815"/>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Experiment with different loan parameters to see how they impact your monthly payments. Our calculator provides transparent results to help you find the optimal loan solution.</a:t>
            </a:r>
            <a:endParaRPr lang="en-US" sz="1750" dirty="0"/>
          </a:p>
        </p:txBody>
      </p:sp>
      <p:sp>
        <p:nvSpPr>
          <p:cNvPr id="11" name="Text 8"/>
          <p:cNvSpPr/>
          <p:nvPr/>
        </p:nvSpPr>
        <p:spPr>
          <a:xfrm>
            <a:off x="10522029" y="2056805"/>
            <a:ext cx="2371011" cy="731044"/>
          </a:xfrm>
          <a:prstGeom prst="rect">
            <a:avLst/>
          </a:prstGeom>
          <a:noFill/>
          <a:ln/>
        </p:spPr>
        <p:txBody>
          <a:bodyPr wrap="squar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Accessible and User-Friendly</a:t>
            </a:r>
            <a:endParaRPr lang="en-US" sz="2302" dirty="0"/>
          </a:p>
        </p:txBody>
      </p:sp>
      <p:sp>
        <p:nvSpPr>
          <p:cNvPr id="12" name="Text 9"/>
          <p:cNvSpPr/>
          <p:nvPr/>
        </p:nvSpPr>
        <p:spPr>
          <a:xfrm>
            <a:off x="10522029" y="3010019"/>
            <a:ext cx="2371011" cy="3332559"/>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The intuitive interface of our EMI calculator makes it easy for you to input your details and quickly get the information you need to make a well-informed loan decision.</a:t>
            </a:r>
            <a:endParaRPr lang="en-US" sz="1750" dirty="0"/>
          </a:p>
        </p:txBody>
      </p:sp>
      <p:sp>
        <p:nvSpPr>
          <p:cNvPr id="13" name="Text 10"/>
          <p:cNvSpPr/>
          <p:nvPr/>
        </p:nvSpPr>
        <p:spPr>
          <a:xfrm>
            <a:off x="1760220" y="7125653"/>
            <a:ext cx="11109960" cy="333256"/>
          </a:xfrm>
          <a:prstGeom prst="rect">
            <a:avLst/>
          </a:prstGeom>
          <a:noFill/>
          <a:ln/>
        </p:spPr>
        <p:txBody>
          <a:bodyPr wrap="none" rtlCol="0" anchor="t"/>
          <a:lstStyle/>
          <a:p>
            <a:pPr marL="0" indent="0">
              <a:lnSpc>
                <a:spcPts val="2624"/>
              </a:lnSpc>
              <a:buNone/>
            </a:pPr>
            <a:endParaRPr lang="en-US" sz="175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6112086" y="294997"/>
            <a:ext cx="5847278"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Snaps :</a:t>
            </a:r>
            <a:endParaRPr lang="en-US" sz="4604" dirty="0"/>
          </a:p>
        </p:txBody>
      </p:sp>
      <p:pic>
        <p:nvPicPr>
          <p:cNvPr id="7" name="Picture 6">
            <a:extLst>
              <a:ext uri="{FF2B5EF4-FFF2-40B4-BE49-F238E27FC236}">
                <a16:creationId xmlns:a16="http://schemas.microsoft.com/office/drawing/2014/main" xmlns="" id="{FF36E650-4264-4161-9441-F854BBC44638}"/>
              </a:ext>
            </a:extLst>
          </p:cNvPr>
          <p:cNvPicPr>
            <a:picLocks noChangeAspect="1"/>
          </p:cNvPicPr>
          <p:nvPr/>
        </p:nvPicPr>
        <p:blipFill rotWithShape="1">
          <a:blip r:embed="rId4"/>
          <a:srcRect l="1584" r="2583"/>
          <a:stretch/>
        </p:blipFill>
        <p:spPr>
          <a:xfrm>
            <a:off x="1935480" y="1342384"/>
            <a:ext cx="10648406" cy="6247136"/>
          </a:xfrm>
          <a:prstGeom prst="roundRect">
            <a:avLst>
              <a:gd name="adj" fmla="val 8594"/>
            </a:avLst>
          </a:prstGeom>
          <a:solidFill>
            <a:srgbClr val="FFFFFF">
              <a:shade val="85000"/>
            </a:srgbClr>
          </a:solidFill>
          <a:ln w="12700">
            <a:solidFill>
              <a:schemeClr val="tx1"/>
            </a:solidFill>
          </a:ln>
          <a:effectLst>
            <a:outerShdw blurRad="165100" sx="102000" sy="102000" algn="ctr" rotWithShape="0">
              <a:schemeClr val="tx1">
                <a:alpha val="8000"/>
              </a:scheme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2308384"/>
            <a:ext cx="5847278" cy="730806"/>
          </a:xfrm>
          <a:prstGeom prst="rect">
            <a:avLst/>
          </a:prstGeom>
          <a:noFill/>
          <a:ln/>
        </p:spPr>
        <p:txBody>
          <a:bodyPr wrap="none" rtlCol="0" anchor="t"/>
          <a:lstStyle/>
          <a:p>
            <a:pPr marL="0" indent="0">
              <a:lnSpc>
                <a:spcPts val="5755"/>
              </a:lnSpc>
              <a:buNone/>
            </a:pPr>
            <a:r>
              <a:rPr lang="en-US" sz="4604" b="1" u="sng" dirty="0">
                <a:solidFill>
                  <a:srgbClr val="396AF1"/>
                </a:solidFill>
                <a:latin typeface="Barlow" pitchFamily="34" charset="0"/>
                <a:ea typeface="Barlow" pitchFamily="34" charset="-122"/>
                <a:cs typeface="Barlow" pitchFamily="34" charset="-120"/>
              </a:rPr>
              <a:t>Loan Facilities</a:t>
            </a:r>
            <a:endParaRPr lang="en-US" sz="4604" u="sng" dirty="0"/>
          </a:p>
        </p:txBody>
      </p:sp>
      <p:pic>
        <p:nvPicPr>
          <p:cNvPr id="5" name="Image 1" descr="preencoded.png"/>
          <p:cNvPicPr>
            <a:picLocks noChangeAspect="1"/>
          </p:cNvPicPr>
          <p:nvPr/>
        </p:nvPicPr>
        <p:blipFill>
          <a:blip r:embed="rId4"/>
          <a:stretch>
            <a:fillRect/>
          </a:stretch>
        </p:blipFill>
        <p:spPr>
          <a:xfrm>
            <a:off x="1760220" y="3483531"/>
            <a:ext cx="555427" cy="555427"/>
          </a:xfrm>
          <a:prstGeom prst="rect">
            <a:avLst/>
          </a:prstGeom>
        </p:spPr>
      </p:pic>
      <p:sp>
        <p:nvSpPr>
          <p:cNvPr id="6" name="Text 2"/>
          <p:cNvSpPr/>
          <p:nvPr/>
        </p:nvSpPr>
        <p:spPr>
          <a:xfrm>
            <a:off x="1760220" y="4261128"/>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Personal Loans</a:t>
            </a:r>
            <a:endParaRPr lang="en-US" sz="2302" dirty="0"/>
          </a:p>
        </p:txBody>
      </p:sp>
      <p:sp>
        <p:nvSpPr>
          <p:cNvPr id="7" name="Text 3"/>
          <p:cNvSpPr/>
          <p:nvPr/>
        </p:nvSpPr>
        <p:spPr>
          <a:xfrm>
            <a:off x="1760220" y="4759881"/>
            <a:ext cx="3481149" cy="1666280"/>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Secure personal loans at competitive rates to finance your goals, whether it's a home renovation, debt consolidation, or a special occasion.</a:t>
            </a:r>
            <a:endParaRPr lang="en-US" sz="1750" dirty="0"/>
          </a:p>
        </p:txBody>
      </p:sp>
      <p:pic>
        <p:nvPicPr>
          <p:cNvPr id="8" name="Image 2" descr="preencoded.png"/>
          <p:cNvPicPr>
            <a:picLocks noChangeAspect="1"/>
          </p:cNvPicPr>
          <p:nvPr/>
        </p:nvPicPr>
        <p:blipFill>
          <a:blip r:embed="rId5"/>
          <a:stretch>
            <a:fillRect/>
          </a:stretch>
        </p:blipFill>
        <p:spPr>
          <a:xfrm>
            <a:off x="5574625" y="3483531"/>
            <a:ext cx="555427" cy="555427"/>
          </a:xfrm>
          <a:prstGeom prst="rect">
            <a:avLst/>
          </a:prstGeom>
        </p:spPr>
      </p:pic>
      <p:sp>
        <p:nvSpPr>
          <p:cNvPr id="9" name="Text 4"/>
          <p:cNvSpPr/>
          <p:nvPr/>
        </p:nvSpPr>
        <p:spPr>
          <a:xfrm>
            <a:off x="5574625" y="4261128"/>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Mortgage Loans</a:t>
            </a:r>
            <a:endParaRPr lang="en-US" sz="2302" dirty="0"/>
          </a:p>
        </p:txBody>
      </p:sp>
      <p:sp>
        <p:nvSpPr>
          <p:cNvPr id="10" name="Text 5"/>
          <p:cNvSpPr/>
          <p:nvPr/>
        </p:nvSpPr>
        <p:spPr>
          <a:xfrm>
            <a:off x="5574625" y="4759881"/>
            <a:ext cx="3481149" cy="1999536"/>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Get the support you need to make your homeownership dreams a reality. Our mortgage experts can guide you through the process and find the best loan options.</a:t>
            </a:r>
            <a:endParaRPr lang="en-US" sz="1750" dirty="0"/>
          </a:p>
        </p:txBody>
      </p:sp>
      <p:pic>
        <p:nvPicPr>
          <p:cNvPr id="11" name="Image 3" descr="preencoded.png"/>
          <p:cNvPicPr>
            <a:picLocks noChangeAspect="1"/>
          </p:cNvPicPr>
          <p:nvPr/>
        </p:nvPicPr>
        <p:blipFill>
          <a:blip r:embed="rId6"/>
          <a:stretch>
            <a:fillRect/>
          </a:stretch>
        </p:blipFill>
        <p:spPr>
          <a:xfrm>
            <a:off x="9389031" y="3483531"/>
            <a:ext cx="555427" cy="555427"/>
          </a:xfrm>
          <a:prstGeom prst="rect">
            <a:avLst/>
          </a:prstGeom>
        </p:spPr>
      </p:pic>
      <p:sp>
        <p:nvSpPr>
          <p:cNvPr id="12" name="Text 6"/>
          <p:cNvSpPr/>
          <p:nvPr/>
        </p:nvSpPr>
        <p:spPr>
          <a:xfrm>
            <a:off x="9389031" y="4261128"/>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Business Loans</a:t>
            </a:r>
            <a:endParaRPr lang="en-US" sz="2302" dirty="0"/>
          </a:p>
        </p:txBody>
      </p:sp>
      <p:sp>
        <p:nvSpPr>
          <p:cNvPr id="13" name="Text 7"/>
          <p:cNvSpPr/>
          <p:nvPr/>
        </p:nvSpPr>
        <p:spPr>
          <a:xfrm>
            <a:off x="9389031" y="4759881"/>
            <a:ext cx="3481149" cy="1999536"/>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Fuel the growth of your small business with our tailored business loan solutions. Unlock the capital you need to expand, invest in equipment, or manage cash flow.</a:t>
            </a:r>
            <a:endParaRPr lang="en-US" sz="1750" dirty="0"/>
          </a:p>
        </p:txBody>
      </p:sp>
      <p:sp>
        <p:nvSpPr>
          <p:cNvPr id="15" name="Text 1">
            <a:extLst>
              <a:ext uri="{FF2B5EF4-FFF2-40B4-BE49-F238E27FC236}">
                <a16:creationId xmlns:a16="http://schemas.microsoft.com/office/drawing/2014/main" xmlns="" id="{2777352E-5294-45CB-9AE2-EBD0CE5A20C8}"/>
              </a:ext>
            </a:extLst>
          </p:cNvPr>
          <p:cNvSpPr/>
          <p:nvPr/>
        </p:nvSpPr>
        <p:spPr>
          <a:xfrm>
            <a:off x="2495400" y="577691"/>
            <a:ext cx="9639597" cy="1000601"/>
          </a:xfrm>
          <a:prstGeom prst="roundRect">
            <a:avLst>
              <a:gd name="adj" fmla="val 50000"/>
            </a:avLst>
          </a:prstGeom>
          <a:solidFill>
            <a:schemeClr val="bg1"/>
          </a:solidFill>
          <a:ln w="38100">
            <a:solidFill>
              <a:schemeClr val="tx1"/>
            </a:solidFill>
          </a:ln>
          <a:effectLst>
            <a:outerShdw blurRad="469900" dist="177800" dir="5400000" algn="t" rotWithShape="0">
              <a:prstClr val="black">
                <a:alpha val="33000"/>
              </a:prstClr>
            </a:outerShdw>
          </a:effectLst>
        </p:spPr>
        <p:txBody>
          <a:bodyPr wrap="none" rtlCol="0" anchor="t"/>
          <a:lstStyle/>
          <a:p>
            <a:pPr marL="0" indent="0" algn="ctr">
              <a:lnSpc>
                <a:spcPts val="5755"/>
              </a:lnSpc>
              <a:buNone/>
            </a:pPr>
            <a:r>
              <a:rPr lang="en-US" sz="6000" b="1" dirty="0">
                <a:solidFill>
                  <a:srgbClr val="396AF1"/>
                </a:solidFill>
                <a:latin typeface="Barlow" pitchFamily="34" charset="0"/>
                <a:ea typeface="Barlow" pitchFamily="34" charset="-122"/>
                <a:cs typeface="Barlow" pitchFamily="34" charset="-120"/>
              </a:rPr>
              <a:t>No Money ! No worry ! </a:t>
            </a:r>
            <a:r>
              <a:rPr lang="en-IN" sz="6000" b="1" dirty="0">
                <a:solidFill>
                  <a:srgbClr val="396AF1"/>
                </a:solidFill>
                <a:latin typeface="Barlow" pitchFamily="34" charset="0"/>
                <a:ea typeface="Barlow" pitchFamily="34" charset="-122"/>
                <a:cs typeface="Barlow" pitchFamily="34" charset="-120"/>
              </a:rPr>
              <a:t>😉</a:t>
            </a:r>
            <a:endParaRPr lang="en-US" sz="60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3292554" y="328864"/>
            <a:ext cx="8045291"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Snaps of loan Module in Project</a:t>
            </a:r>
            <a:endParaRPr lang="en-US" sz="4604" dirty="0"/>
          </a:p>
        </p:txBody>
      </p:sp>
      <p:pic>
        <p:nvPicPr>
          <p:cNvPr id="7" name="Picture 6">
            <a:extLst>
              <a:ext uri="{FF2B5EF4-FFF2-40B4-BE49-F238E27FC236}">
                <a16:creationId xmlns:a16="http://schemas.microsoft.com/office/drawing/2014/main" xmlns="" id="{38596F6B-B94C-43E1-A29F-748E0DB5501C}"/>
              </a:ext>
            </a:extLst>
          </p:cNvPr>
          <p:cNvPicPr>
            <a:picLocks noChangeAspect="1"/>
          </p:cNvPicPr>
          <p:nvPr/>
        </p:nvPicPr>
        <p:blipFill rotWithShape="1">
          <a:blip r:embed="rId4"/>
          <a:srcRect r="1150" b="6570"/>
          <a:stretch/>
        </p:blipFill>
        <p:spPr>
          <a:xfrm>
            <a:off x="1761066" y="1696630"/>
            <a:ext cx="10682394" cy="5676627"/>
          </a:xfrm>
          <a:prstGeom prst="roundRect">
            <a:avLst>
              <a:gd name="adj" fmla="val 8594"/>
            </a:avLst>
          </a:prstGeom>
          <a:solidFill>
            <a:srgbClr val="FFFFFF">
              <a:shade val="85000"/>
            </a:srgbClr>
          </a:solidFill>
          <a:ln w="12700">
            <a:solidFill>
              <a:schemeClr val="tx1"/>
            </a:solidFill>
          </a:ln>
          <a:effectLst>
            <a:outerShdw blurRad="165100" sx="102000" sy="102000" algn="ctr" rotWithShape="0">
              <a:schemeClr val="tx1">
                <a:alpha val="8000"/>
              </a:scheme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5891953" y="290954"/>
            <a:ext cx="5847278"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Contact Us</a:t>
            </a:r>
            <a:endParaRPr lang="en-US" sz="4604" dirty="0"/>
          </a:p>
        </p:txBody>
      </p:sp>
      <p:sp>
        <p:nvSpPr>
          <p:cNvPr id="5" name="Text 2"/>
          <p:cNvSpPr/>
          <p:nvPr/>
        </p:nvSpPr>
        <p:spPr>
          <a:xfrm>
            <a:off x="1760220" y="1518523"/>
            <a:ext cx="11109960" cy="666512"/>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Get in touch with our team of experts to learn more about our Bangalore home prices project. Whether you have questions, feedback, or are interested in collaborating, we're here to assist you.</a:t>
            </a:r>
            <a:endParaRPr lang="en-US" sz="1750" dirty="0"/>
          </a:p>
        </p:txBody>
      </p:sp>
      <p:sp>
        <p:nvSpPr>
          <p:cNvPr id="6" name="Text 3"/>
          <p:cNvSpPr/>
          <p:nvPr/>
        </p:nvSpPr>
        <p:spPr>
          <a:xfrm>
            <a:off x="1760220" y="2770943"/>
            <a:ext cx="11109960" cy="666512"/>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Our office is located in the heart of the city, with easy access to public transportation and ample parking. Visit us in person or connect with us through our convenient online channels.</a:t>
            </a:r>
            <a:endParaRPr lang="en-US" sz="1750" dirty="0"/>
          </a:p>
        </p:txBody>
      </p:sp>
      <p:sp>
        <p:nvSpPr>
          <p:cNvPr id="7" name="Text 4"/>
          <p:cNvSpPr/>
          <p:nvPr/>
        </p:nvSpPr>
        <p:spPr>
          <a:xfrm>
            <a:off x="1760220" y="4813459"/>
            <a:ext cx="11109960" cy="333256"/>
          </a:xfrm>
          <a:prstGeom prst="rect">
            <a:avLst/>
          </a:prstGeom>
          <a:noFill/>
          <a:ln/>
        </p:spPr>
        <p:txBody>
          <a:bodyPr wrap="none" rtlCol="0" anchor="t"/>
          <a:lstStyle/>
          <a:p>
            <a:pPr marL="0" indent="0">
              <a:lnSpc>
                <a:spcPts val="2624"/>
              </a:lnSpc>
              <a:buNone/>
            </a:pPr>
            <a:endParaRPr lang="en-US" sz="1750" dirty="0"/>
          </a:p>
        </p:txBody>
      </p:sp>
      <p:sp>
        <p:nvSpPr>
          <p:cNvPr id="8" name="Text 5"/>
          <p:cNvSpPr/>
          <p:nvPr/>
        </p:nvSpPr>
        <p:spPr>
          <a:xfrm>
            <a:off x="1760220" y="5396627"/>
            <a:ext cx="11109960" cy="333256"/>
          </a:xfrm>
          <a:prstGeom prst="rect">
            <a:avLst/>
          </a:prstGeom>
          <a:noFill/>
          <a:ln/>
        </p:spPr>
        <p:txBody>
          <a:bodyPr wrap="none" rtlCol="0" anchor="t"/>
          <a:lstStyle/>
          <a:p>
            <a:pPr marL="0" indent="0">
              <a:lnSpc>
                <a:spcPts val="2624"/>
              </a:lnSpc>
              <a:buNone/>
            </a:pPr>
            <a:endParaRPr lang="en-US" sz="1750" dirty="0"/>
          </a:p>
        </p:txBody>
      </p:sp>
      <p:sp>
        <p:nvSpPr>
          <p:cNvPr id="9" name="Text 6"/>
          <p:cNvSpPr/>
          <p:nvPr/>
        </p:nvSpPr>
        <p:spPr>
          <a:xfrm>
            <a:off x="1760220" y="5979795"/>
            <a:ext cx="11109960" cy="333256"/>
          </a:xfrm>
          <a:prstGeom prst="rect">
            <a:avLst/>
          </a:prstGeom>
          <a:noFill/>
          <a:ln/>
        </p:spPr>
        <p:txBody>
          <a:bodyPr wrap="none" rtlCol="0" anchor="t"/>
          <a:lstStyle/>
          <a:p>
            <a:pPr marL="0" indent="0">
              <a:lnSpc>
                <a:spcPts val="2624"/>
              </a:lnSpc>
              <a:buNone/>
            </a:pPr>
            <a:endParaRPr lang="en-US" sz="1750" dirty="0"/>
          </a:p>
        </p:txBody>
      </p:sp>
      <p:pic>
        <p:nvPicPr>
          <p:cNvPr id="12" name="Picture 11">
            <a:extLst>
              <a:ext uri="{FF2B5EF4-FFF2-40B4-BE49-F238E27FC236}">
                <a16:creationId xmlns:a16="http://schemas.microsoft.com/office/drawing/2014/main" xmlns="" id="{A6024DD1-17E7-463A-832B-3ED2C813F0E6}"/>
              </a:ext>
            </a:extLst>
          </p:cNvPr>
          <p:cNvPicPr>
            <a:picLocks noChangeAspect="1"/>
          </p:cNvPicPr>
          <p:nvPr/>
        </p:nvPicPr>
        <p:blipFill rotWithShape="1">
          <a:blip r:embed="rId4"/>
          <a:srcRect t="56135" b="1719"/>
          <a:stretch/>
        </p:blipFill>
        <p:spPr>
          <a:xfrm>
            <a:off x="1063623" y="4015327"/>
            <a:ext cx="13011150" cy="3083066"/>
          </a:xfrm>
          <a:prstGeom prst="roundRect">
            <a:avLst>
              <a:gd name="adj" fmla="val 8594"/>
            </a:avLst>
          </a:prstGeom>
          <a:solidFill>
            <a:srgbClr val="FFFFFF">
              <a:shade val="85000"/>
            </a:srgbClr>
          </a:solidFill>
          <a:ln>
            <a:noFill/>
          </a:ln>
          <a:effectLst>
            <a:outerShdw blurRad="508000" dist="127000" dir="5400000" algn="t" rotWithShape="0">
              <a:prstClr val="black">
                <a:alpha val="35000"/>
              </a:prst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Red and pink paper stripes in a wave shape"/>
          <p:cNvPicPr>
            <a:picLocks noChangeAspect="1"/>
          </p:cNvPicPr>
          <p:nvPr/>
        </p:nvPicPr>
        <p:blipFill>
          <a:blip r:embed="rId4">
            <a:extLst>
              <a:ext uri="{BEBA8EAE-BF5A-486C-A8C5-ECC9F3942E4B}">
                <a14:imgProps xmlns:a14="http://schemas.microsoft.com/office/drawing/2010/main">
                  <a14:imgLayer r:embed="rId5">
                    <a14:imgEffect>
                      <a14:backgroundRemoval t="1174" b="90169" l="49" r="99512">
                        <a14:foregroundMark x1="7471" y1="21203" x2="7471" y2="21203"/>
                        <a14:foregroundMark x1="8594" y1="6603" x2="78564" y2="12326"/>
                        <a14:foregroundMark x1="78564" y1="12326" x2="94385" y2="27073"/>
                        <a14:foregroundMark x1="94385" y1="27073" x2="95654" y2="74688"/>
                        <a14:foregroundMark x1="95654" y1="74688" x2="94531" y2="84740"/>
                        <a14:foregroundMark x1="94531" y1="84740" x2="91016" y2="88921"/>
                        <a14:foregroundMark x1="91016" y1="88921" x2="80078" y2="83933"/>
                        <a14:foregroundMark x1="96094" y1="90095" x2="97900" y2="52825"/>
                        <a14:foregroundMark x1="97900" y1="52825" x2="96387" y2="8217"/>
                        <a14:foregroundMark x1="96387" y1="8217" x2="92432" y2="1174"/>
                        <a14:foregroundMark x1="92432" y1="1174" x2="2686" y2="4475"/>
                        <a14:foregroundMark x1="2686" y1="4475" x2="391" y2="17241"/>
                        <a14:foregroundMark x1="391" y1="17241" x2="781" y2="24211"/>
                        <a14:foregroundMark x1="781" y1="24211" x2="4053" y2="26999"/>
                        <a14:foregroundMark x1="4053" y1="26999" x2="4883" y2="14233"/>
                        <a14:foregroundMark x1="4883" y1="14233" x2="7471" y2="8364"/>
                        <a14:foregroundMark x1="7471" y1="8364" x2="9473" y2="6383"/>
                        <a14:foregroundMark x1="2734" y1="4769" x2="732" y2="21643"/>
                        <a14:foregroundMark x1="732" y1="21643" x2="4541" y2="26706"/>
                        <a14:foregroundMark x1="4541" y1="26706" x2="5322" y2="19149"/>
                        <a14:foregroundMark x1="5322" y1="19149" x2="3662" y2="12839"/>
                        <a14:foregroundMark x1="3662" y1="12839" x2="635" y2="8877"/>
                        <a14:foregroundMark x1="635" y1="8877" x2="49" y2="6383"/>
                        <a14:foregroundMark x1="879" y1="1174" x2="33740" y2="1761"/>
                        <a14:foregroundMark x1="98438" y1="2641" x2="96289" y2="90242"/>
                        <a14:foregroundMark x1="84131" y1="84373" x2="70947" y2="75348"/>
                        <a14:foregroundMark x1="70947" y1="75348" x2="80176" y2="82759"/>
                        <a14:foregroundMark x1="80176" y1="82759" x2="99512" y2="90022"/>
                        <a14:backgroundMark x1="23193" y1="62509" x2="23193" y2="62509"/>
                      </a14:backgroundRemoval>
                    </a14:imgEffect>
                  </a14:imgLayer>
                </a14:imgProps>
              </a:ext>
            </a:extLst>
          </a:blip>
          <a:srcRect/>
          <a:stretch/>
        </p:blipFill>
        <p:spPr>
          <a:xfrm rot="314272">
            <a:off x="-309938" y="-682373"/>
            <a:ext cx="16480117" cy="7160933"/>
          </a:xfrm>
          <a:prstGeom prst="rect">
            <a:avLst/>
          </a:prstGeom>
          <a:effectLst>
            <a:outerShdw blurRad="50800" dist="50800" dir="5400000" algn="ctr" rotWithShape="0">
              <a:schemeClr val="accent1">
                <a:lumMod val="60000"/>
                <a:lumOff val="40000"/>
              </a:schemeClr>
            </a:outerShdw>
          </a:effectLst>
        </p:spPr>
      </p:pic>
      <p:sp>
        <p:nvSpPr>
          <p:cNvPr id="5" name="Text 1"/>
          <p:cNvSpPr/>
          <p:nvPr/>
        </p:nvSpPr>
        <p:spPr>
          <a:xfrm>
            <a:off x="2012728" y="3626473"/>
            <a:ext cx="4117173" cy="1080136"/>
          </a:xfrm>
          <a:prstGeom prst="rect">
            <a:avLst/>
          </a:prstGeom>
          <a:noFill/>
          <a:ln/>
        </p:spPr>
        <p:txBody>
          <a:bodyPr wrap="square" rtlCol="0" anchor="t"/>
          <a:lstStyle/>
          <a:p>
            <a:pPr marL="0" indent="0">
              <a:lnSpc>
                <a:spcPts val="7942"/>
              </a:lnSpc>
              <a:buNone/>
            </a:pPr>
            <a:r>
              <a:rPr lang="en-US" sz="6354" b="1" dirty="0">
                <a:solidFill>
                  <a:srgbClr val="396AF1"/>
                </a:solidFill>
                <a:latin typeface="Barlow" pitchFamily="34" charset="0"/>
                <a:ea typeface="Barlow" pitchFamily="34" charset="-122"/>
                <a:cs typeface="Barlow" pitchFamily="34" charset="-120"/>
              </a:rPr>
              <a:t>Thank You</a:t>
            </a:r>
            <a:endParaRPr lang="en-US" sz="6354" dirty="0"/>
          </a:p>
        </p:txBody>
      </p:sp>
      <p:sp>
        <p:nvSpPr>
          <p:cNvPr id="9" name="Text 4"/>
          <p:cNvSpPr/>
          <p:nvPr/>
        </p:nvSpPr>
        <p:spPr>
          <a:xfrm>
            <a:off x="1299686" y="5720358"/>
            <a:ext cx="1707594" cy="388858"/>
          </a:xfrm>
          <a:prstGeom prst="rect">
            <a:avLst/>
          </a:prstGeom>
          <a:noFill/>
          <a:ln/>
        </p:spPr>
        <p:txBody>
          <a:bodyPr wrap="none" rtlCol="0" anchor="t"/>
          <a:lstStyle/>
          <a:p>
            <a:pPr marL="0" indent="0" algn="l">
              <a:lnSpc>
                <a:spcPts val="3062"/>
              </a:lnSpc>
              <a:buNone/>
            </a:pPr>
            <a:endParaRPr lang="en-US" sz="2187" dirty="0"/>
          </a:p>
        </p:txBody>
      </p:sp>
    </p:spTree>
    <p:extLst>
      <p:ext uri="{BB962C8B-B14F-4D97-AF65-F5344CB8AC3E}">
        <p14:creationId xmlns:p14="http://schemas.microsoft.com/office/powerpoint/2010/main" val="4061420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779502"/>
            <a:ext cx="8498324"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Data Cleaning and Preprocessing</a:t>
            </a:r>
            <a:endParaRPr lang="en-US" sz="4604" dirty="0"/>
          </a:p>
        </p:txBody>
      </p:sp>
      <p:sp>
        <p:nvSpPr>
          <p:cNvPr id="6" name="Shape 2"/>
          <p:cNvSpPr/>
          <p:nvPr/>
        </p:nvSpPr>
        <p:spPr>
          <a:xfrm>
            <a:off x="4774168" y="1843564"/>
            <a:ext cx="99893" cy="5606415"/>
          </a:xfrm>
          <a:prstGeom prst="roundRect">
            <a:avLst>
              <a:gd name="adj" fmla="val 133462"/>
            </a:avLst>
          </a:prstGeom>
          <a:solidFill>
            <a:srgbClr val="EEEFF5"/>
          </a:solidFill>
          <a:ln/>
        </p:spPr>
      </p:sp>
      <p:sp>
        <p:nvSpPr>
          <p:cNvPr id="7" name="Shape 3"/>
          <p:cNvSpPr/>
          <p:nvPr/>
        </p:nvSpPr>
        <p:spPr>
          <a:xfrm>
            <a:off x="5074027" y="2293441"/>
            <a:ext cx="777597" cy="99893"/>
          </a:xfrm>
          <a:prstGeom prst="roundRect">
            <a:avLst>
              <a:gd name="adj" fmla="val 133462"/>
            </a:avLst>
          </a:prstGeom>
          <a:solidFill>
            <a:srgbClr val="EEEFF5"/>
          </a:solidFill>
          <a:ln/>
        </p:spPr>
      </p:sp>
      <p:sp>
        <p:nvSpPr>
          <p:cNvPr id="8" name="Shape 4"/>
          <p:cNvSpPr/>
          <p:nvPr/>
        </p:nvSpPr>
        <p:spPr>
          <a:xfrm>
            <a:off x="4574084" y="2093476"/>
            <a:ext cx="499943" cy="499943"/>
          </a:xfrm>
          <a:prstGeom prst="roundRect">
            <a:avLst>
              <a:gd name="adj" fmla="val 26667"/>
            </a:avLst>
          </a:prstGeom>
          <a:solidFill>
            <a:srgbClr val="EEEFF5"/>
          </a:solidFill>
          <a:ln/>
        </p:spPr>
      </p:sp>
      <p:sp>
        <p:nvSpPr>
          <p:cNvPr id="9" name="Text 5"/>
          <p:cNvSpPr/>
          <p:nvPr/>
        </p:nvSpPr>
        <p:spPr>
          <a:xfrm>
            <a:off x="4761964" y="2124194"/>
            <a:ext cx="124182" cy="438507"/>
          </a:xfrm>
          <a:prstGeom prst="rect">
            <a:avLst/>
          </a:prstGeom>
          <a:noFill/>
          <a:ln/>
        </p:spPr>
        <p:txBody>
          <a:bodyPr wrap="none" rtlCol="0" anchor="t"/>
          <a:lstStyle/>
          <a:p>
            <a:pPr marL="0" indent="0" algn="ctr">
              <a:lnSpc>
                <a:spcPts val="3453"/>
              </a:lnSpc>
              <a:buNone/>
            </a:pPr>
            <a:r>
              <a:rPr lang="en-US" sz="2763" b="1" dirty="0">
                <a:solidFill>
                  <a:srgbClr val="396AF1"/>
                </a:solidFill>
                <a:latin typeface="Barlow" pitchFamily="34" charset="0"/>
                <a:ea typeface="Barlow" pitchFamily="34" charset="-122"/>
                <a:cs typeface="Barlow" pitchFamily="34" charset="-120"/>
              </a:rPr>
              <a:t>1</a:t>
            </a:r>
            <a:endParaRPr lang="en-US" sz="2763" dirty="0"/>
          </a:p>
        </p:txBody>
      </p:sp>
      <p:sp>
        <p:nvSpPr>
          <p:cNvPr id="10" name="Text 6"/>
          <p:cNvSpPr/>
          <p:nvPr/>
        </p:nvSpPr>
        <p:spPr>
          <a:xfrm>
            <a:off x="6046113" y="2065734"/>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Data Inspection</a:t>
            </a:r>
            <a:endParaRPr lang="en-US" sz="2302" dirty="0"/>
          </a:p>
        </p:txBody>
      </p:sp>
      <p:sp>
        <p:nvSpPr>
          <p:cNvPr id="11" name="Text 7"/>
          <p:cNvSpPr/>
          <p:nvPr/>
        </p:nvSpPr>
        <p:spPr>
          <a:xfrm>
            <a:off x="6046113" y="2564487"/>
            <a:ext cx="7751088" cy="666512"/>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Thoroughly examine the dataset to identify any missing values, outliers, or inconsistencies that need to be addressed.</a:t>
            </a:r>
            <a:endParaRPr lang="en-US" sz="1750" dirty="0"/>
          </a:p>
        </p:txBody>
      </p:sp>
      <p:sp>
        <p:nvSpPr>
          <p:cNvPr id="12" name="Shape 8"/>
          <p:cNvSpPr/>
          <p:nvPr/>
        </p:nvSpPr>
        <p:spPr>
          <a:xfrm>
            <a:off x="5074027" y="4125218"/>
            <a:ext cx="777597" cy="99893"/>
          </a:xfrm>
          <a:prstGeom prst="roundRect">
            <a:avLst>
              <a:gd name="adj" fmla="val 133462"/>
            </a:avLst>
          </a:prstGeom>
          <a:solidFill>
            <a:srgbClr val="EEEFF5"/>
          </a:solidFill>
          <a:ln/>
        </p:spPr>
      </p:sp>
      <p:sp>
        <p:nvSpPr>
          <p:cNvPr id="13" name="Shape 9"/>
          <p:cNvSpPr/>
          <p:nvPr/>
        </p:nvSpPr>
        <p:spPr>
          <a:xfrm>
            <a:off x="4574084" y="3925253"/>
            <a:ext cx="499943" cy="499943"/>
          </a:xfrm>
          <a:prstGeom prst="roundRect">
            <a:avLst>
              <a:gd name="adj" fmla="val 26667"/>
            </a:avLst>
          </a:prstGeom>
          <a:solidFill>
            <a:srgbClr val="EEEFF5"/>
          </a:solidFill>
          <a:ln/>
        </p:spPr>
      </p:sp>
      <p:sp>
        <p:nvSpPr>
          <p:cNvPr id="14" name="Text 10"/>
          <p:cNvSpPr/>
          <p:nvPr/>
        </p:nvSpPr>
        <p:spPr>
          <a:xfrm>
            <a:off x="4725769" y="3955971"/>
            <a:ext cx="196453" cy="438507"/>
          </a:xfrm>
          <a:prstGeom prst="rect">
            <a:avLst/>
          </a:prstGeom>
          <a:noFill/>
          <a:ln/>
        </p:spPr>
        <p:txBody>
          <a:bodyPr wrap="none" rtlCol="0" anchor="t"/>
          <a:lstStyle/>
          <a:p>
            <a:pPr marL="0" indent="0" algn="ctr">
              <a:lnSpc>
                <a:spcPts val="3453"/>
              </a:lnSpc>
              <a:buNone/>
            </a:pPr>
            <a:r>
              <a:rPr lang="en-US" sz="2763" b="1" dirty="0">
                <a:solidFill>
                  <a:srgbClr val="396AF1"/>
                </a:solidFill>
                <a:latin typeface="Barlow" pitchFamily="34" charset="0"/>
                <a:ea typeface="Barlow" pitchFamily="34" charset="-122"/>
                <a:cs typeface="Barlow" pitchFamily="34" charset="-120"/>
              </a:rPr>
              <a:t>2</a:t>
            </a:r>
            <a:endParaRPr lang="en-US" sz="2763" dirty="0"/>
          </a:p>
        </p:txBody>
      </p:sp>
      <p:sp>
        <p:nvSpPr>
          <p:cNvPr id="15" name="Text 11"/>
          <p:cNvSpPr/>
          <p:nvPr/>
        </p:nvSpPr>
        <p:spPr>
          <a:xfrm>
            <a:off x="6046113" y="3897511"/>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Handling Missing Data</a:t>
            </a:r>
            <a:endParaRPr lang="en-US" sz="2302" dirty="0"/>
          </a:p>
        </p:txBody>
      </p:sp>
      <p:sp>
        <p:nvSpPr>
          <p:cNvPr id="16" name="Text 12"/>
          <p:cNvSpPr/>
          <p:nvPr/>
        </p:nvSpPr>
        <p:spPr>
          <a:xfrm>
            <a:off x="6046113" y="4396264"/>
            <a:ext cx="7751088" cy="999768"/>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Employ techniques such as imputation or removal to deal with any missing data points, ensuring the dataset is complete and ready for analysis.</a:t>
            </a:r>
            <a:endParaRPr lang="en-US" sz="1750" dirty="0"/>
          </a:p>
        </p:txBody>
      </p:sp>
      <p:sp>
        <p:nvSpPr>
          <p:cNvPr id="17" name="Shape 13"/>
          <p:cNvSpPr/>
          <p:nvPr/>
        </p:nvSpPr>
        <p:spPr>
          <a:xfrm>
            <a:off x="5074027" y="6290250"/>
            <a:ext cx="777597" cy="99893"/>
          </a:xfrm>
          <a:prstGeom prst="roundRect">
            <a:avLst>
              <a:gd name="adj" fmla="val 133462"/>
            </a:avLst>
          </a:prstGeom>
          <a:solidFill>
            <a:srgbClr val="EEEFF5"/>
          </a:solidFill>
          <a:ln/>
        </p:spPr>
      </p:sp>
      <p:sp>
        <p:nvSpPr>
          <p:cNvPr id="18" name="Shape 14"/>
          <p:cNvSpPr/>
          <p:nvPr/>
        </p:nvSpPr>
        <p:spPr>
          <a:xfrm>
            <a:off x="4574084" y="6090285"/>
            <a:ext cx="499943" cy="499943"/>
          </a:xfrm>
          <a:prstGeom prst="roundRect">
            <a:avLst>
              <a:gd name="adj" fmla="val 26667"/>
            </a:avLst>
          </a:prstGeom>
          <a:solidFill>
            <a:srgbClr val="EEEFF5"/>
          </a:solidFill>
          <a:ln/>
        </p:spPr>
      </p:sp>
      <p:sp>
        <p:nvSpPr>
          <p:cNvPr id="19" name="Text 15"/>
          <p:cNvSpPr/>
          <p:nvPr/>
        </p:nvSpPr>
        <p:spPr>
          <a:xfrm>
            <a:off x="4729341" y="6121003"/>
            <a:ext cx="189428" cy="438507"/>
          </a:xfrm>
          <a:prstGeom prst="rect">
            <a:avLst/>
          </a:prstGeom>
          <a:noFill/>
          <a:ln/>
        </p:spPr>
        <p:txBody>
          <a:bodyPr wrap="none" rtlCol="0" anchor="t"/>
          <a:lstStyle/>
          <a:p>
            <a:pPr marL="0" indent="0" algn="ctr">
              <a:lnSpc>
                <a:spcPts val="3453"/>
              </a:lnSpc>
              <a:buNone/>
            </a:pPr>
            <a:r>
              <a:rPr lang="en-US" sz="2763" b="1" dirty="0">
                <a:solidFill>
                  <a:srgbClr val="396AF1"/>
                </a:solidFill>
                <a:latin typeface="Barlow" pitchFamily="34" charset="0"/>
                <a:ea typeface="Barlow" pitchFamily="34" charset="-122"/>
                <a:cs typeface="Barlow" pitchFamily="34" charset="-120"/>
              </a:rPr>
              <a:t>3</a:t>
            </a:r>
            <a:endParaRPr lang="en-US" sz="2763" dirty="0"/>
          </a:p>
        </p:txBody>
      </p:sp>
      <p:sp>
        <p:nvSpPr>
          <p:cNvPr id="20" name="Text 16"/>
          <p:cNvSpPr/>
          <p:nvPr/>
        </p:nvSpPr>
        <p:spPr>
          <a:xfrm>
            <a:off x="6046113" y="6062543"/>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Feature Engineering</a:t>
            </a:r>
            <a:endParaRPr lang="en-US" sz="2302" dirty="0"/>
          </a:p>
        </p:txBody>
      </p:sp>
      <p:sp>
        <p:nvSpPr>
          <p:cNvPr id="21" name="Text 17"/>
          <p:cNvSpPr/>
          <p:nvPr/>
        </p:nvSpPr>
        <p:spPr>
          <a:xfrm>
            <a:off x="6046113" y="6561296"/>
            <a:ext cx="7751088" cy="666512"/>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Create new features by transforming or combining existing variables, enhancing the predictive power of the model.</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889284"/>
            <a:ext cx="6646902"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Exploratory Data Analysis</a:t>
            </a:r>
            <a:endParaRPr lang="en-US" sz="4604" dirty="0"/>
          </a:p>
        </p:txBody>
      </p:sp>
      <p:pic>
        <p:nvPicPr>
          <p:cNvPr id="5" name="Image 1" descr="preencoded.png"/>
          <p:cNvPicPr>
            <a:picLocks noChangeAspect="1"/>
          </p:cNvPicPr>
          <p:nvPr/>
        </p:nvPicPr>
        <p:blipFill>
          <a:blip r:embed="rId4"/>
          <a:stretch>
            <a:fillRect/>
          </a:stretch>
        </p:blipFill>
        <p:spPr>
          <a:xfrm>
            <a:off x="1760220" y="3064431"/>
            <a:ext cx="555427" cy="555427"/>
          </a:xfrm>
          <a:prstGeom prst="rect">
            <a:avLst/>
          </a:prstGeom>
        </p:spPr>
      </p:pic>
      <p:sp>
        <p:nvSpPr>
          <p:cNvPr id="6" name="Text 2"/>
          <p:cNvSpPr/>
          <p:nvPr/>
        </p:nvSpPr>
        <p:spPr>
          <a:xfrm>
            <a:off x="1760220" y="3842028"/>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Data Visualization</a:t>
            </a:r>
            <a:endParaRPr lang="en-US" sz="2302" dirty="0"/>
          </a:p>
        </p:txBody>
      </p:sp>
      <p:sp>
        <p:nvSpPr>
          <p:cNvPr id="7" name="Text 3"/>
          <p:cNvSpPr/>
          <p:nvPr/>
        </p:nvSpPr>
        <p:spPr>
          <a:xfrm>
            <a:off x="1760220" y="4340781"/>
            <a:ext cx="3481149" cy="1999536"/>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Utilize a variety of visualizations to uncover insights and patterns in the home price data, such as scatter plots, histograms, and heatmaps.</a:t>
            </a:r>
            <a:endParaRPr lang="en-US" sz="1750" dirty="0"/>
          </a:p>
        </p:txBody>
      </p:sp>
      <p:pic>
        <p:nvPicPr>
          <p:cNvPr id="8" name="Image 2" descr="preencoded.png"/>
          <p:cNvPicPr>
            <a:picLocks noChangeAspect="1"/>
          </p:cNvPicPr>
          <p:nvPr/>
        </p:nvPicPr>
        <p:blipFill>
          <a:blip r:embed="rId5"/>
          <a:stretch>
            <a:fillRect/>
          </a:stretch>
        </p:blipFill>
        <p:spPr>
          <a:xfrm>
            <a:off x="5574625" y="3064431"/>
            <a:ext cx="555427" cy="555427"/>
          </a:xfrm>
          <a:prstGeom prst="rect">
            <a:avLst/>
          </a:prstGeom>
        </p:spPr>
      </p:pic>
      <p:sp>
        <p:nvSpPr>
          <p:cNvPr id="9" name="Text 4"/>
          <p:cNvSpPr/>
          <p:nvPr/>
        </p:nvSpPr>
        <p:spPr>
          <a:xfrm>
            <a:off x="5574625" y="3842028"/>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Statistical Analysis</a:t>
            </a:r>
            <a:endParaRPr lang="en-US" sz="2302" dirty="0"/>
          </a:p>
        </p:txBody>
      </p:sp>
      <p:sp>
        <p:nvSpPr>
          <p:cNvPr id="10" name="Text 5"/>
          <p:cNvSpPr/>
          <p:nvPr/>
        </p:nvSpPr>
        <p:spPr>
          <a:xfrm>
            <a:off x="5574625" y="4340781"/>
            <a:ext cx="3481149" cy="1666280"/>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Perform statistical tests to understand the relationships between features and identify any significant drivers of home prices in Bangalore.</a:t>
            </a:r>
            <a:endParaRPr lang="en-US" sz="1750" dirty="0"/>
          </a:p>
        </p:txBody>
      </p:sp>
      <p:pic>
        <p:nvPicPr>
          <p:cNvPr id="11" name="Image 3" descr="preencoded.png"/>
          <p:cNvPicPr>
            <a:picLocks noChangeAspect="1"/>
          </p:cNvPicPr>
          <p:nvPr/>
        </p:nvPicPr>
        <p:blipFill>
          <a:blip r:embed="rId6"/>
          <a:stretch>
            <a:fillRect/>
          </a:stretch>
        </p:blipFill>
        <p:spPr>
          <a:xfrm>
            <a:off x="9389031" y="3064431"/>
            <a:ext cx="555427" cy="555427"/>
          </a:xfrm>
          <a:prstGeom prst="rect">
            <a:avLst/>
          </a:prstGeom>
        </p:spPr>
      </p:pic>
      <p:sp>
        <p:nvSpPr>
          <p:cNvPr id="12" name="Text 6"/>
          <p:cNvSpPr/>
          <p:nvPr/>
        </p:nvSpPr>
        <p:spPr>
          <a:xfrm>
            <a:off x="9389031" y="3842028"/>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Feature Engineering</a:t>
            </a:r>
            <a:endParaRPr lang="en-US" sz="2302" dirty="0"/>
          </a:p>
        </p:txBody>
      </p:sp>
      <p:sp>
        <p:nvSpPr>
          <p:cNvPr id="13" name="Text 7"/>
          <p:cNvSpPr/>
          <p:nvPr/>
        </p:nvSpPr>
        <p:spPr>
          <a:xfrm>
            <a:off x="9389031" y="4340781"/>
            <a:ext cx="3481149" cy="1999536"/>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Analyze the feature importance to determine which variables have the greatest impact on home prices, informing the feature engineering process.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001197"/>
            <a:ext cx="5847278"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Feature Engineering</a:t>
            </a:r>
            <a:endParaRPr lang="en-US" sz="4604" dirty="0"/>
          </a:p>
        </p:txBody>
      </p:sp>
      <p:sp>
        <p:nvSpPr>
          <p:cNvPr id="5" name="Shape 2"/>
          <p:cNvSpPr/>
          <p:nvPr/>
        </p:nvSpPr>
        <p:spPr>
          <a:xfrm>
            <a:off x="1760220" y="2426256"/>
            <a:ext cx="499943" cy="499943"/>
          </a:xfrm>
          <a:prstGeom prst="roundRect">
            <a:avLst>
              <a:gd name="adj" fmla="val 26667"/>
            </a:avLst>
          </a:prstGeom>
          <a:solidFill>
            <a:srgbClr val="EEEFF5"/>
          </a:solidFill>
          <a:ln/>
        </p:spPr>
      </p:sp>
      <p:sp>
        <p:nvSpPr>
          <p:cNvPr id="6" name="Text 3"/>
          <p:cNvSpPr/>
          <p:nvPr/>
        </p:nvSpPr>
        <p:spPr>
          <a:xfrm>
            <a:off x="1948101" y="2456974"/>
            <a:ext cx="124182" cy="438507"/>
          </a:xfrm>
          <a:prstGeom prst="rect">
            <a:avLst/>
          </a:prstGeom>
          <a:noFill/>
          <a:ln/>
        </p:spPr>
        <p:txBody>
          <a:bodyPr wrap="none" rtlCol="0" anchor="t"/>
          <a:lstStyle/>
          <a:p>
            <a:pPr marL="0" indent="0" algn="ctr">
              <a:lnSpc>
                <a:spcPts val="3453"/>
              </a:lnSpc>
              <a:buNone/>
            </a:pPr>
            <a:r>
              <a:rPr lang="en-US" sz="2763" b="1" dirty="0">
                <a:solidFill>
                  <a:srgbClr val="396AF1"/>
                </a:solidFill>
                <a:latin typeface="Barlow" pitchFamily="34" charset="0"/>
                <a:ea typeface="Barlow" pitchFamily="34" charset="-122"/>
                <a:cs typeface="Barlow" pitchFamily="34" charset="-120"/>
              </a:rPr>
              <a:t>1</a:t>
            </a:r>
            <a:endParaRPr lang="en-US" sz="2763" dirty="0"/>
          </a:p>
        </p:txBody>
      </p:sp>
      <p:sp>
        <p:nvSpPr>
          <p:cNvPr id="7" name="Text 4"/>
          <p:cNvSpPr/>
          <p:nvPr/>
        </p:nvSpPr>
        <p:spPr>
          <a:xfrm>
            <a:off x="2482334" y="2426256"/>
            <a:ext cx="3073003" cy="365522"/>
          </a:xfrm>
          <a:prstGeom prst="rect">
            <a:avLst/>
          </a:prstGeom>
          <a:noFill/>
          <a:ln/>
        </p:spPr>
        <p:txBody>
          <a:bodyPr wrap="non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Handling Missing Values</a:t>
            </a:r>
            <a:endParaRPr lang="en-US" sz="2302" dirty="0"/>
          </a:p>
        </p:txBody>
      </p:sp>
      <p:sp>
        <p:nvSpPr>
          <p:cNvPr id="8" name="Text 5"/>
          <p:cNvSpPr/>
          <p:nvPr/>
        </p:nvSpPr>
        <p:spPr>
          <a:xfrm>
            <a:off x="2482334" y="2925008"/>
            <a:ext cx="4721781" cy="1333024"/>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Identify and address any missing values in the dataset using appropriate imputation techniques, such as mean, median, or mode imputation.</a:t>
            </a:r>
            <a:endParaRPr lang="en-US" sz="1750" dirty="0"/>
          </a:p>
        </p:txBody>
      </p:sp>
      <p:sp>
        <p:nvSpPr>
          <p:cNvPr id="9" name="Shape 6"/>
          <p:cNvSpPr/>
          <p:nvPr/>
        </p:nvSpPr>
        <p:spPr>
          <a:xfrm>
            <a:off x="7426285" y="2426256"/>
            <a:ext cx="499943" cy="499943"/>
          </a:xfrm>
          <a:prstGeom prst="roundRect">
            <a:avLst>
              <a:gd name="adj" fmla="val 26667"/>
            </a:avLst>
          </a:prstGeom>
          <a:solidFill>
            <a:srgbClr val="EEEFF5"/>
          </a:solidFill>
          <a:ln/>
        </p:spPr>
      </p:sp>
      <p:sp>
        <p:nvSpPr>
          <p:cNvPr id="10" name="Text 7"/>
          <p:cNvSpPr/>
          <p:nvPr/>
        </p:nvSpPr>
        <p:spPr>
          <a:xfrm>
            <a:off x="7577971" y="2456974"/>
            <a:ext cx="196453" cy="438507"/>
          </a:xfrm>
          <a:prstGeom prst="rect">
            <a:avLst/>
          </a:prstGeom>
          <a:noFill/>
          <a:ln/>
        </p:spPr>
        <p:txBody>
          <a:bodyPr wrap="none" rtlCol="0" anchor="t"/>
          <a:lstStyle/>
          <a:p>
            <a:pPr marL="0" indent="0" algn="ctr">
              <a:lnSpc>
                <a:spcPts val="3453"/>
              </a:lnSpc>
              <a:buNone/>
            </a:pPr>
            <a:r>
              <a:rPr lang="en-US" sz="2763" b="1" dirty="0">
                <a:solidFill>
                  <a:srgbClr val="396AF1"/>
                </a:solidFill>
                <a:latin typeface="Barlow" pitchFamily="34" charset="0"/>
                <a:ea typeface="Barlow" pitchFamily="34" charset="-122"/>
                <a:cs typeface="Barlow" pitchFamily="34" charset="-120"/>
              </a:rPr>
              <a:t>2</a:t>
            </a:r>
            <a:endParaRPr lang="en-US" sz="2763" dirty="0"/>
          </a:p>
        </p:txBody>
      </p:sp>
      <p:sp>
        <p:nvSpPr>
          <p:cNvPr id="11" name="Text 8"/>
          <p:cNvSpPr/>
          <p:nvPr/>
        </p:nvSpPr>
        <p:spPr>
          <a:xfrm>
            <a:off x="8148399" y="2426256"/>
            <a:ext cx="3956923" cy="365522"/>
          </a:xfrm>
          <a:prstGeom prst="rect">
            <a:avLst/>
          </a:prstGeom>
          <a:noFill/>
          <a:ln/>
        </p:spPr>
        <p:txBody>
          <a:bodyPr wrap="non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Encoding Categorical Features</a:t>
            </a:r>
            <a:endParaRPr lang="en-US" sz="2302" dirty="0"/>
          </a:p>
        </p:txBody>
      </p:sp>
      <p:sp>
        <p:nvSpPr>
          <p:cNvPr id="12" name="Text 9"/>
          <p:cNvSpPr/>
          <p:nvPr/>
        </p:nvSpPr>
        <p:spPr>
          <a:xfrm>
            <a:off x="8148399" y="2925008"/>
            <a:ext cx="4721781" cy="1666280"/>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Convert any categorical variables into a numerical format that can be used by machine learning models, using techniques like one-hot encoding or label encoding.</a:t>
            </a:r>
            <a:endParaRPr lang="en-US" sz="1750" dirty="0"/>
          </a:p>
        </p:txBody>
      </p:sp>
      <p:sp>
        <p:nvSpPr>
          <p:cNvPr id="13" name="Shape 10"/>
          <p:cNvSpPr/>
          <p:nvPr/>
        </p:nvSpPr>
        <p:spPr>
          <a:xfrm>
            <a:off x="1760220" y="5063371"/>
            <a:ext cx="499943" cy="499943"/>
          </a:xfrm>
          <a:prstGeom prst="roundRect">
            <a:avLst>
              <a:gd name="adj" fmla="val 26667"/>
            </a:avLst>
          </a:prstGeom>
          <a:solidFill>
            <a:srgbClr val="EEEFF5"/>
          </a:solidFill>
          <a:ln/>
        </p:spPr>
      </p:sp>
      <p:sp>
        <p:nvSpPr>
          <p:cNvPr id="14" name="Text 11"/>
          <p:cNvSpPr/>
          <p:nvPr/>
        </p:nvSpPr>
        <p:spPr>
          <a:xfrm>
            <a:off x="1915478" y="5094089"/>
            <a:ext cx="189428" cy="438507"/>
          </a:xfrm>
          <a:prstGeom prst="rect">
            <a:avLst/>
          </a:prstGeom>
          <a:noFill/>
          <a:ln/>
        </p:spPr>
        <p:txBody>
          <a:bodyPr wrap="none" rtlCol="0" anchor="t"/>
          <a:lstStyle/>
          <a:p>
            <a:pPr marL="0" indent="0" algn="ctr">
              <a:lnSpc>
                <a:spcPts val="3453"/>
              </a:lnSpc>
              <a:buNone/>
            </a:pPr>
            <a:r>
              <a:rPr lang="en-US" sz="2763" b="1" dirty="0">
                <a:solidFill>
                  <a:srgbClr val="396AF1"/>
                </a:solidFill>
                <a:latin typeface="Barlow" pitchFamily="34" charset="0"/>
                <a:ea typeface="Barlow" pitchFamily="34" charset="-122"/>
                <a:cs typeface="Barlow" pitchFamily="34" charset="-120"/>
              </a:rPr>
              <a:t>3</a:t>
            </a:r>
            <a:endParaRPr lang="en-US" sz="2763" dirty="0"/>
          </a:p>
        </p:txBody>
      </p:sp>
      <p:sp>
        <p:nvSpPr>
          <p:cNvPr id="15" name="Text 12"/>
          <p:cNvSpPr/>
          <p:nvPr/>
        </p:nvSpPr>
        <p:spPr>
          <a:xfrm>
            <a:off x="2482334" y="5063371"/>
            <a:ext cx="3385185" cy="365522"/>
          </a:xfrm>
          <a:prstGeom prst="rect">
            <a:avLst/>
          </a:prstGeom>
          <a:noFill/>
          <a:ln/>
        </p:spPr>
        <p:txBody>
          <a:bodyPr wrap="non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Engineering New Features</a:t>
            </a:r>
            <a:endParaRPr lang="en-US" sz="2302" dirty="0"/>
          </a:p>
        </p:txBody>
      </p:sp>
      <p:sp>
        <p:nvSpPr>
          <p:cNvPr id="16" name="Text 13"/>
          <p:cNvSpPr/>
          <p:nvPr/>
        </p:nvSpPr>
        <p:spPr>
          <a:xfrm>
            <a:off x="2482334" y="5562124"/>
            <a:ext cx="4721781" cy="1666280"/>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Analyze the dataset and create new features that may be predictive of the target variable, such as combining existing features or deriving new ones from the data.</a:t>
            </a:r>
            <a:endParaRPr lang="en-US" sz="1750" dirty="0"/>
          </a:p>
        </p:txBody>
      </p:sp>
      <p:sp>
        <p:nvSpPr>
          <p:cNvPr id="17" name="Shape 14"/>
          <p:cNvSpPr/>
          <p:nvPr/>
        </p:nvSpPr>
        <p:spPr>
          <a:xfrm>
            <a:off x="7426285" y="5063371"/>
            <a:ext cx="499943" cy="499943"/>
          </a:xfrm>
          <a:prstGeom prst="roundRect">
            <a:avLst>
              <a:gd name="adj" fmla="val 26667"/>
            </a:avLst>
          </a:prstGeom>
          <a:solidFill>
            <a:srgbClr val="EEEFF5"/>
          </a:solidFill>
          <a:ln/>
        </p:spPr>
      </p:sp>
      <p:sp>
        <p:nvSpPr>
          <p:cNvPr id="18" name="Text 15"/>
          <p:cNvSpPr/>
          <p:nvPr/>
        </p:nvSpPr>
        <p:spPr>
          <a:xfrm>
            <a:off x="7570113" y="5094089"/>
            <a:ext cx="212288" cy="438507"/>
          </a:xfrm>
          <a:prstGeom prst="rect">
            <a:avLst/>
          </a:prstGeom>
          <a:noFill/>
          <a:ln/>
        </p:spPr>
        <p:txBody>
          <a:bodyPr wrap="none" rtlCol="0" anchor="t"/>
          <a:lstStyle/>
          <a:p>
            <a:pPr marL="0" indent="0" algn="ctr">
              <a:lnSpc>
                <a:spcPts val="3453"/>
              </a:lnSpc>
              <a:buNone/>
            </a:pPr>
            <a:r>
              <a:rPr lang="en-US" sz="2763" b="1" dirty="0">
                <a:solidFill>
                  <a:srgbClr val="396AF1"/>
                </a:solidFill>
                <a:latin typeface="Barlow" pitchFamily="34" charset="0"/>
                <a:ea typeface="Barlow" pitchFamily="34" charset="-122"/>
                <a:cs typeface="Barlow" pitchFamily="34" charset="-120"/>
              </a:rPr>
              <a:t>4</a:t>
            </a:r>
            <a:endParaRPr lang="en-US" sz="2763" dirty="0"/>
          </a:p>
        </p:txBody>
      </p:sp>
      <p:sp>
        <p:nvSpPr>
          <p:cNvPr id="19" name="Text 16"/>
          <p:cNvSpPr/>
          <p:nvPr/>
        </p:nvSpPr>
        <p:spPr>
          <a:xfrm>
            <a:off x="8148399" y="5063371"/>
            <a:ext cx="3356491" cy="365522"/>
          </a:xfrm>
          <a:prstGeom prst="rect">
            <a:avLst/>
          </a:prstGeom>
          <a:noFill/>
          <a:ln/>
        </p:spPr>
        <p:txBody>
          <a:bodyPr wrap="none" rtlCol="0" anchor="t"/>
          <a:lstStyle/>
          <a:p>
            <a:pPr marL="0" indent="0">
              <a:lnSpc>
                <a:spcPts val="2878"/>
              </a:lnSpc>
              <a:buNone/>
            </a:pPr>
            <a:r>
              <a:rPr lang="en-US" sz="2302" b="1" dirty="0">
                <a:solidFill>
                  <a:srgbClr val="396AF1"/>
                </a:solidFill>
                <a:latin typeface="Barlow" pitchFamily="34" charset="0"/>
                <a:ea typeface="Barlow" pitchFamily="34" charset="-122"/>
                <a:cs typeface="Barlow" pitchFamily="34" charset="-120"/>
              </a:rPr>
              <a:t>Scaling and Normalization</a:t>
            </a:r>
            <a:endParaRPr lang="en-US" sz="2302" dirty="0"/>
          </a:p>
        </p:txBody>
      </p:sp>
      <p:sp>
        <p:nvSpPr>
          <p:cNvPr id="20" name="Text 17"/>
          <p:cNvSpPr/>
          <p:nvPr/>
        </p:nvSpPr>
        <p:spPr>
          <a:xfrm>
            <a:off x="8148399" y="5562124"/>
            <a:ext cx="4721781" cy="1333024"/>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Ensure that the features have a similar scale by applying appropriate scaling or normalization techniques, such as min-max scaling or standardization.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063466"/>
            <a:ext cx="9748242"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Deployment and Future Consideration</a:t>
            </a:r>
            <a:endParaRPr lang="en-US" sz="4604" dirty="0"/>
          </a:p>
        </p:txBody>
      </p:sp>
      <p:pic>
        <p:nvPicPr>
          <p:cNvPr id="5" name="Image 1" descr="preencoded.png"/>
          <p:cNvPicPr>
            <a:picLocks noChangeAspect="1"/>
          </p:cNvPicPr>
          <p:nvPr/>
        </p:nvPicPr>
        <p:blipFill>
          <a:blip r:embed="rId4"/>
          <a:stretch>
            <a:fillRect/>
          </a:stretch>
        </p:blipFill>
        <p:spPr>
          <a:xfrm>
            <a:off x="3871654" y="2238613"/>
            <a:ext cx="3481149" cy="2151459"/>
          </a:xfrm>
          <a:prstGeom prst="rect">
            <a:avLst/>
          </a:prstGeom>
        </p:spPr>
      </p:pic>
      <p:sp>
        <p:nvSpPr>
          <p:cNvPr id="6" name="Text 2"/>
          <p:cNvSpPr/>
          <p:nvPr/>
        </p:nvSpPr>
        <p:spPr>
          <a:xfrm>
            <a:off x="3871654" y="4667726"/>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Seamless Deployment</a:t>
            </a:r>
            <a:endParaRPr lang="en-US" sz="2302" dirty="0"/>
          </a:p>
        </p:txBody>
      </p:sp>
      <p:sp>
        <p:nvSpPr>
          <p:cNvPr id="7" name="Text 3"/>
          <p:cNvSpPr/>
          <p:nvPr/>
        </p:nvSpPr>
        <p:spPr>
          <a:xfrm>
            <a:off x="3871654" y="5166479"/>
            <a:ext cx="3481149" cy="1999536"/>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The model is carefully deployed to a Flask Server, with combination of Html  CSS &amp; Js ensuring a smooth and reliable integration with existing systems. </a:t>
            </a:r>
            <a:endParaRPr lang="en-US" sz="1750" dirty="0"/>
          </a:p>
        </p:txBody>
      </p:sp>
      <p:pic>
        <p:nvPicPr>
          <p:cNvPr id="8" name="Image 2" descr="preencoded.png"/>
          <p:cNvPicPr>
            <a:picLocks noChangeAspect="1"/>
          </p:cNvPicPr>
          <p:nvPr/>
        </p:nvPicPr>
        <p:blipFill>
          <a:blip r:embed="rId5"/>
          <a:stretch>
            <a:fillRect/>
          </a:stretch>
        </p:blipFill>
        <p:spPr>
          <a:xfrm>
            <a:off x="7686059" y="2238613"/>
            <a:ext cx="3481149" cy="2151459"/>
          </a:xfrm>
          <a:prstGeom prst="rect">
            <a:avLst/>
          </a:prstGeom>
        </p:spPr>
      </p:pic>
      <p:sp>
        <p:nvSpPr>
          <p:cNvPr id="9" name="Text 4"/>
          <p:cNvSpPr/>
          <p:nvPr/>
        </p:nvSpPr>
        <p:spPr>
          <a:xfrm>
            <a:off x="7686059" y="4667726"/>
            <a:ext cx="2923580" cy="365522"/>
          </a:xfrm>
          <a:prstGeom prst="rect">
            <a:avLst/>
          </a:prstGeom>
          <a:noFill/>
          <a:ln/>
        </p:spPr>
        <p:txBody>
          <a:bodyPr wrap="none" rtlCol="0" anchor="t"/>
          <a:lstStyle/>
          <a:p>
            <a:pPr marL="0" indent="0" algn="l">
              <a:lnSpc>
                <a:spcPts val="2878"/>
              </a:lnSpc>
              <a:buNone/>
            </a:pPr>
            <a:r>
              <a:rPr lang="en-US" sz="2302" b="1" dirty="0">
                <a:solidFill>
                  <a:srgbClr val="396AF1"/>
                </a:solidFill>
                <a:latin typeface="Barlow" pitchFamily="34" charset="0"/>
                <a:ea typeface="Barlow" pitchFamily="34" charset="-122"/>
                <a:cs typeface="Barlow" pitchFamily="34" charset="-120"/>
              </a:rPr>
              <a:t>Future Enhancements</a:t>
            </a:r>
            <a:endParaRPr lang="en-US" sz="2302" dirty="0"/>
          </a:p>
        </p:txBody>
      </p:sp>
      <p:sp>
        <p:nvSpPr>
          <p:cNvPr id="10" name="Text 5"/>
          <p:cNvSpPr/>
          <p:nvPr/>
        </p:nvSpPr>
        <p:spPr>
          <a:xfrm>
            <a:off x="7686059" y="5166479"/>
            <a:ext cx="3481149" cy="1999536"/>
          </a:xfrm>
          <a:prstGeom prst="rect">
            <a:avLst/>
          </a:prstGeom>
          <a:noFill/>
          <a:ln/>
        </p:spPr>
        <p:txBody>
          <a:bodyPr wrap="square" rtlCol="0" anchor="t"/>
          <a:lstStyle/>
          <a:p>
            <a:pPr marL="0" indent="0" algn="l">
              <a:lnSpc>
                <a:spcPts val="2624"/>
              </a:lnSpc>
              <a:buNone/>
            </a:pPr>
            <a:r>
              <a:rPr lang="en-US" sz="1750" dirty="0">
                <a:solidFill>
                  <a:srgbClr val="272525"/>
                </a:solidFill>
                <a:latin typeface="Montserrat" pitchFamily="34" charset="0"/>
                <a:ea typeface="Montserrat" pitchFamily="34" charset="-122"/>
                <a:cs typeface="Montserrat" pitchFamily="34" charset="-120"/>
              </a:rPr>
              <a:t>The team continuously explores ways to improve the model, incorporating user feedback and industry best practices to drive future enhancements.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291358"/>
            <a:ext cx="5847278"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ea typeface="Barlow" pitchFamily="34" charset="-122"/>
                <a:cs typeface="Barlow" pitchFamily="34" charset="-120"/>
              </a:rPr>
              <a:t>Snaps of Live Project</a:t>
            </a:r>
            <a:endParaRPr lang="en-US" sz="4604" dirty="0"/>
          </a:p>
        </p:txBody>
      </p:sp>
      <p:sp>
        <p:nvSpPr>
          <p:cNvPr id="6" name="Text 2"/>
          <p:cNvSpPr/>
          <p:nvPr/>
        </p:nvSpPr>
        <p:spPr>
          <a:xfrm>
            <a:off x="833199" y="3355419"/>
            <a:ext cx="7477601" cy="1333024"/>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The Bangalore Home Prices project has been successfully deployed as a live web application. Screenshots showcase the intuitive user interface, data visualizations, and interactive features that allow users to explore home pricing trends in the city.</a:t>
            </a:r>
            <a:endParaRPr lang="en-US" sz="1750" dirty="0"/>
          </a:p>
        </p:txBody>
      </p:sp>
      <p:sp>
        <p:nvSpPr>
          <p:cNvPr id="7" name="Text 3"/>
          <p:cNvSpPr/>
          <p:nvPr/>
        </p:nvSpPr>
        <p:spPr>
          <a:xfrm>
            <a:off x="833199" y="4938355"/>
            <a:ext cx="7477601" cy="999768"/>
          </a:xfrm>
          <a:prstGeom prst="rect">
            <a:avLst/>
          </a:prstGeom>
          <a:noFill/>
          <a:ln/>
        </p:spPr>
        <p:txBody>
          <a:bodyPr wrap="square" rtlCol="0" anchor="t"/>
          <a:lstStyle/>
          <a:p>
            <a:pPr marL="0" indent="0">
              <a:lnSpc>
                <a:spcPts val="2624"/>
              </a:lnSpc>
              <a:buNone/>
            </a:pPr>
            <a:r>
              <a:rPr lang="en-US" sz="1750" dirty="0">
                <a:solidFill>
                  <a:srgbClr val="272525"/>
                </a:solidFill>
                <a:latin typeface="Montserrat" pitchFamily="34" charset="0"/>
                <a:ea typeface="Montserrat" pitchFamily="34" charset="-122"/>
                <a:cs typeface="Montserrat" pitchFamily="34" charset="-120"/>
              </a:rPr>
              <a:t>The live demo showcases the project's capabilities, including the ability to input property details and receive accurate price predictions based on the trained machine learning model.</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3749397"/>
            <a:ext cx="5847278" cy="730806"/>
          </a:xfrm>
          <a:prstGeom prst="rect">
            <a:avLst/>
          </a:prstGeom>
          <a:noFill/>
          <a:ln/>
        </p:spPr>
        <p:txBody>
          <a:bodyPr wrap="none" rtlCol="0" anchor="t"/>
          <a:lstStyle/>
          <a:p>
            <a:pPr marL="0" indent="0">
              <a:lnSpc>
                <a:spcPts val="5755"/>
              </a:lnSpc>
              <a:buNone/>
            </a:pPr>
            <a:endParaRPr lang="en-US" sz="4604" dirty="0"/>
          </a:p>
        </p:txBody>
      </p:sp>
      <p:pic>
        <p:nvPicPr>
          <p:cNvPr id="7" name="Picture 6">
            <a:extLst>
              <a:ext uri="{FF2B5EF4-FFF2-40B4-BE49-F238E27FC236}">
                <a16:creationId xmlns:a16="http://schemas.microsoft.com/office/drawing/2014/main" xmlns="" id="{30D43152-C301-4C44-A720-516BF6D738C3}"/>
              </a:ext>
            </a:extLst>
          </p:cNvPr>
          <p:cNvPicPr>
            <a:picLocks noChangeAspect="1"/>
          </p:cNvPicPr>
          <p:nvPr/>
        </p:nvPicPr>
        <p:blipFill rotWithShape="1">
          <a:blip r:embed="rId4"/>
          <a:srcRect r="903" b="1649"/>
          <a:stretch/>
        </p:blipFill>
        <p:spPr>
          <a:xfrm>
            <a:off x="1223991" y="1077912"/>
            <a:ext cx="12182418" cy="6797675"/>
          </a:xfrm>
          <a:prstGeom prst="roundRect">
            <a:avLst>
              <a:gd name="adj" fmla="val 8594"/>
            </a:avLst>
          </a:prstGeom>
          <a:solidFill>
            <a:srgbClr val="FFFFFF">
              <a:shade val="85000"/>
            </a:srgbClr>
          </a:solidFill>
          <a:ln w="28575">
            <a:solidFill>
              <a:schemeClr val="tx1"/>
            </a:solidFill>
          </a:ln>
          <a:effectLst>
            <a:outerShdw blurRad="165100" sx="102000" sy="102000" algn="ctr" rotWithShape="0">
              <a:schemeClr val="tx1">
                <a:alpha val="8000"/>
              </a:schemeClr>
            </a:outerShdw>
          </a:effectLst>
        </p:spPr>
      </p:pic>
      <p:sp>
        <p:nvSpPr>
          <p:cNvPr id="9" name="Text 1">
            <a:extLst>
              <a:ext uri="{FF2B5EF4-FFF2-40B4-BE49-F238E27FC236}">
                <a16:creationId xmlns:a16="http://schemas.microsoft.com/office/drawing/2014/main" xmlns="" id="{5C75F408-1ED3-464F-8F58-EAC6481213CA}"/>
              </a:ext>
            </a:extLst>
          </p:cNvPr>
          <p:cNvSpPr/>
          <p:nvPr/>
        </p:nvSpPr>
        <p:spPr>
          <a:xfrm>
            <a:off x="5707231" y="97353"/>
            <a:ext cx="3215937"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rPr>
              <a:t>Home Page</a:t>
            </a:r>
            <a:endParaRPr lang="en-US" sz="4604"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3749397"/>
            <a:ext cx="5847278" cy="730806"/>
          </a:xfrm>
          <a:prstGeom prst="rect">
            <a:avLst/>
          </a:prstGeom>
          <a:noFill/>
          <a:ln/>
        </p:spPr>
        <p:txBody>
          <a:bodyPr wrap="none" rtlCol="0" anchor="t"/>
          <a:lstStyle/>
          <a:p>
            <a:pPr marL="0" indent="0">
              <a:lnSpc>
                <a:spcPts val="5755"/>
              </a:lnSpc>
              <a:buNone/>
            </a:pPr>
            <a:endParaRPr lang="en-US" sz="4604" dirty="0"/>
          </a:p>
        </p:txBody>
      </p:sp>
      <p:pic>
        <p:nvPicPr>
          <p:cNvPr id="7" name="Picture 6">
            <a:extLst>
              <a:ext uri="{FF2B5EF4-FFF2-40B4-BE49-F238E27FC236}">
                <a16:creationId xmlns:a16="http://schemas.microsoft.com/office/drawing/2014/main" xmlns="" id="{30D43152-C301-4C44-A720-516BF6D738C3}"/>
              </a:ext>
            </a:extLst>
          </p:cNvPr>
          <p:cNvPicPr>
            <a:picLocks noChangeAspect="1"/>
          </p:cNvPicPr>
          <p:nvPr/>
        </p:nvPicPr>
        <p:blipFill rotWithShape="1">
          <a:blip r:embed="rId4"/>
          <a:srcRect t="182" r="1209" b="2155"/>
          <a:stretch/>
        </p:blipFill>
        <p:spPr>
          <a:xfrm>
            <a:off x="1471612" y="1276350"/>
            <a:ext cx="11545887" cy="6417222"/>
          </a:xfrm>
          <a:prstGeom prst="roundRect">
            <a:avLst>
              <a:gd name="adj" fmla="val 8594"/>
            </a:avLst>
          </a:prstGeom>
          <a:solidFill>
            <a:srgbClr val="FFFFFF">
              <a:shade val="85000"/>
            </a:srgbClr>
          </a:solidFill>
          <a:ln w="28575">
            <a:solidFill>
              <a:schemeClr val="tx1"/>
            </a:solidFill>
          </a:ln>
          <a:effectLst>
            <a:outerShdw blurRad="165100" sx="102000" sy="102000" algn="ctr" rotWithShape="0">
              <a:schemeClr val="tx1">
                <a:alpha val="8000"/>
              </a:schemeClr>
            </a:outerShdw>
          </a:effectLst>
        </p:spPr>
      </p:pic>
      <p:sp>
        <p:nvSpPr>
          <p:cNvPr id="6" name="Text 1">
            <a:extLst>
              <a:ext uri="{FF2B5EF4-FFF2-40B4-BE49-F238E27FC236}">
                <a16:creationId xmlns:a16="http://schemas.microsoft.com/office/drawing/2014/main" xmlns="" id="{2B0E628E-BE87-42C9-92DD-5C05BE3DF953}"/>
              </a:ext>
            </a:extLst>
          </p:cNvPr>
          <p:cNvSpPr/>
          <p:nvPr/>
        </p:nvSpPr>
        <p:spPr>
          <a:xfrm>
            <a:off x="3698363" y="170625"/>
            <a:ext cx="7818269" cy="730806"/>
          </a:xfrm>
          <a:prstGeom prst="rect">
            <a:avLst/>
          </a:prstGeom>
          <a:noFill/>
          <a:ln/>
        </p:spPr>
        <p:txBody>
          <a:bodyPr wrap="none" rtlCol="0" anchor="t"/>
          <a:lstStyle/>
          <a:p>
            <a:pPr marL="0" indent="0">
              <a:lnSpc>
                <a:spcPts val="5755"/>
              </a:lnSpc>
              <a:buNone/>
            </a:pPr>
            <a:r>
              <a:rPr lang="en-US" sz="4604" b="1" dirty="0">
                <a:solidFill>
                  <a:srgbClr val="396AF1"/>
                </a:solidFill>
                <a:latin typeface="Barlow" pitchFamily="34" charset="0"/>
              </a:rPr>
              <a:t>Estimate Home Price Module</a:t>
            </a:r>
            <a:endParaRPr lang="en-US" sz="4604" dirty="0"/>
          </a:p>
        </p:txBody>
      </p:sp>
    </p:spTree>
    <p:extLst>
      <p:ext uri="{BB962C8B-B14F-4D97-AF65-F5344CB8AC3E}">
        <p14:creationId xmlns:p14="http://schemas.microsoft.com/office/powerpoint/2010/main" val="27628114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TotalTime>
  <Words>1235</Words>
  <Application>Microsoft Office PowerPoint</Application>
  <PresentationFormat>Custom</PresentationFormat>
  <Paragraphs>135</Paragraphs>
  <Slides>26</Slides>
  <Notes>26</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SHARMA BROTHERS</cp:lastModifiedBy>
  <cp:revision>9</cp:revision>
  <dcterms:created xsi:type="dcterms:W3CDTF">2024-06-04T04:52:15Z</dcterms:created>
  <dcterms:modified xsi:type="dcterms:W3CDTF">2024-07-09T13:39:59Z</dcterms:modified>
</cp:coreProperties>
</file>